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1"/>
  </p:notesMasterIdLst>
  <p:sldIdLst>
    <p:sldId id="257" r:id="rId5"/>
    <p:sldId id="259" r:id="rId6"/>
    <p:sldId id="265" r:id="rId7"/>
    <p:sldId id="274" r:id="rId8"/>
    <p:sldId id="273" r:id="rId9"/>
    <p:sldId id="264" r:id="rId10"/>
    <p:sldId id="270" r:id="rId11"/>
    <p:sldId id="271" r:id="rId12"/>
    <p:sldId id="272" r:id="rId13"/>
    <p:sldId id="260" r:id="rId14"/>
    <p:sldId id="266" r:id="rId15"/>
    <p:sldId id="267" r:id="rId16"/>
    <p:sldId id="258" r:id="rId17"/>
    <p:sldId id="262" r:id="rId18"/>
    <p:sldId id="261" r:id="rId19"/>
    <p:sldId id="26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32" autoAdjust="0"/>
    <p:restoredTop sz="84094" autoAdjust="0"/>
  </p:normalViewPr>
  <p:slideViewPr>
    <p:cSldViewPr snapToGrid="0">
      <p:cViewPr varScale="1">
        <p:scale>
          <a:sx n="93" d="100"/>
          <a:sy n="93" d="100"/>
        </p:scale>
        <p:origin x="160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g>
</file>

<file path=ppt/media/image10.jpeg>
</file>

<file path=ppt/media/image11.jpeg>
</file>

<file path=ppt/media/image12.jpeg>
</file>

<file path=ppt/media/image13.png>
</file>

<file path=ppt/media/image14.png>
</file>

<file path=ppt/media/image15.png>
</file>

<file path=ppt/media/image16.png>
</file>

<file path=ppt/media/image17.jpg>
</file>

<file path=ppt/media/image18.jpe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C2EFE1-DBDF-48D8-ADA3-FE991029D00D}" type="datetimeFigureOut">
              <a:rPr lang="en-US" smtClean="0"/>
              <a:t>6/14/2021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366689-9C1A-491E-824A-167342BDC4DE}" type="slidenum">
              <a:rPr lang="en-US" smtClean="0"/>
              <a:t>‹#›</a:t>
            </a:fld>
            <a:endParaRPr lang="en-US"/>
          </a:p>
        </p:txBody>
      </p:sp>
    </p:spTree>
    <p:extLst>
      <p:ext uri="{BB962C8B-B14F-4D97-AF65-F5344CB8AC3E}">
        <p14:creationId xmlns:p14="http://schemas.microsoft.com/office/powerpoint/2010/main" val="44204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https://www.youtube.com/watch?v=DoUOrTJbIu4</a:t>
            </a:r>
          </a:p>
        </p:txBody>
      </p:sp>
      <p:sp>
        <p:nvSpPr>
          <p:cNvPr id="4" name="Slide Number Placeholder 3"/>
          <p:cNvSpPr>
            <a:spLocks noGrp="1"/>
          </p:cNvSpPr>
          <p:nvPr>
            <p:ph type="sldNum" sz="quarter" idx="5"/>
          </p:nvPr>
        </p:nvSpPr>
        <p:spPr/>
        <p:txBody>
          <a:bodyPr/>
          <a:lstStyle/>
          <a:p>
            <a:fld id="{27366689-9C1A-491E-824A-167342BDC4DE}" type="slidenum">
              <a:rPr lang="en-US" smtClean="0"/>
              <a:t>5</a:t>
            </a:fld>
            <a:endParaRPr lang="en-US"/>
          </a:p>
        </p:txBody>
      </p:sp>
    </p:spTree>
    <p:extLst>
      <p:ext uri="{BB962C8B-B14F-4D97-AF65-F5344CB8AC3E}">
        <p14:creationId xmlns:p14="http://schemas.microsoft.com/office/powerpoint/2010/main" val="2192012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solidFill>
                  <a:srgbClr val="222222"/>
                </a:solidFill>
                <a:latin typeface="YACgEev4gKc 0"/>
              </a:rPr>
              <a:t>Convolutional neural network based deep learning model</a:t>
            </a:r>
          </a:p>
          <a:p>
            <a:pPr lvl="2"/>
            <a:r>
              <a:rPr lang="en-US" dirty="0">
                <a:solidFill>
                  <a:srgbClr val="222222"/>
                </a:solidFill>
                <a:latin typeface="YACgEev4gKc 0"/>
              </a:rPr>
              <a:t>Segments image into bounding boxes (instance segmentation)</a:t>
            </a:r>
          </a:p>
          <a:p>
            <a:pPr lvl="2"/>
            <a:r>
              <a:rPr lang="en-US" dirty="0">
                <a:solidFill>
                  <a:srgbClr val="222222"/>
                </a:solidFill>
                <a:latin typeface="YACgEev4gKc 0"/>
              </a:rPr>
              <a:t>classifies image in bounding boxes (dog, cat, car?)</a:t>
            </a:r>
          </a:p>
          <a:p>
            <a:pPr lvl="2"/>
            <a:r>
              <a:rPr lang="en-US" dirty="0">
                <a:solidFill>
                  <a:srgbClr val="222222"/>
                </a:solidFill>
                <a:latin typeface="YACgEev4gKc 0"/>
              </a:rPr>
              <a:t>Creates a pixel-level mask</a:t>
            </a:r>
          </a:p>
          <a:p>
            <a:endParaRPr lang="en-US" dirty="0"/>
          </a:p>
        </p:txBody>
      </p:sp>
      <p:sp>
        <p:nvSpPr>
          <p:cNvPr id="4" name="Slide Number Placeholder 3"/>
          <p:cNvSpPr>
            <a:spLocks noGrp="1"/>
          </p:cNvSpPr>
          <p:nvPr>
            <p:ph type="sldNum" sz="quarter" idx="5"/>
          </p:nvPr>
        </p:nvSpPr>
        <p:spPr/>
        <p:txBody>
          <a:bodyPr/>
          <a:lstStyle/>
          <a:p>
            <a:fld id="{27366689-9C1A-491E-824A-167342BDC4DE}" type="slidenum">
              <a:rPr lang="en-US" smtClean="0"/>
              <a:t>6</a:t>
            </a:fld>
            <a:endParaRPr lang="en-US"/>
          </a:p>
        </p:txBody>
      </p:sp>
    </p:spTree>
    <p:extLst>
      <p:ext uri="{BB962C8B-B14F-4D97-AF65-F5344CB8AC3E}">
        <p14:creationId xmlns:p14="http://schemas.microsoft.com/office/powerpoint/2010/main" val="42018715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366689-9C1A-491E-824A-167342BDC4DE}" type="slidenum">
              <a:rPr lang="en-US" smtClean="0"/>
              <a:t>8</a:t>
            </a:fld>
            <a:endParaRPr lang="en-US"/>
          </a:p>
        </p:txBody>
      </p:sp>
    </p:spTree>
    <p:extLst>
      <p:ext uri="{BB962C8B-B14F-4D97-AF65-F5344CB8AC3E}">
        <p14:creationId xmlns:p14="http://schemas.microsoft.com/office/powerpoint/2010/main" val="40041639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lie of demo</a:t>
            </a:r>
          </a:p>
        </p:txBody>
      </p:sp>
      <p:sp>
        <p:nvSpPr>
          <p:cNvPr id="4" name="Slide Number Placeholder 3"/>
          <p:cNvSpPr>
            <a:spLocks noGrp="1"/>
          </p:cNvSpPr>
          <p:nvPr>
            <p:ph type="sldNum" sz="quarter" idx="5"/>
          </p:nvPr>
        </p:nvSpPr>
        <p:spPr/>
        <p:txBody>
          <a:bodyPr/>
          <a:lstStyle/>
          <a:p>
            <a:fld id="{27366689-9C1A-491E-824A-167342BDC4DE}" type="slidenum">
              <a:rPr lang="en-US" smtClean="0"/>
              <a:t>11</a:t>
            </a:fld>
            <a:endParaRPr lang="en-US"/>
          </a:p>
        </p:txBody>
      </p:sp>
    </p:spTree>
    <p:extLst>
      <p:ext uri="{BB962C8B-B14F-4D97-AF65-F5344CB8AC3E}">
        <p14:creationId xmlns:p14="http://schemas.microsoft.com/office/powerpoint/2010/main" val="42926078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lie of demo</a:t>
            </a:r>
          </a:p>
          <a:p>
            <a:endParaRPr lang="en-US" dirty="0"/>
          </a:p>
        </p:txBody>
      </p:sp>
      <p:sp>
        <p:nvSpPr>
          <p:cNvPr id="4" name="Slide Number Placeholder 3"/>
          <p:cNvSpPr>
            <a:spLocks noGrp="1"/>
          </p:cNvSpPr>
          <p:nvPr>
            <p:ph type="sldNum" sz="quarter" idx="5"/>
          </p:nvPr>
        </p:nvSpPr>
        <p:spPr/>
        <p:txBody>
          <a:bodyPr/>
          <a:lstStyle/>
          <a:p>
            <a:fld id="{27366689-9C1A-491E-824A-167342BDC4DE}" type="slidenum">
              <a:rPr lang="en-US" smtClean="0"/>
              <a:t>12</a:t>
            </a:fld>
            <a:endParaRPr lang="en-US"/>
          </a:p>
        </p:txBody>
      </p:sp>
    </p:spTree>
    <p:extLst>
      <p:ext uri="{BB962C8B-B14F-4D97-AF65-F5344CB8AC3E}">
        <p14:creationId xmlns:p14="http://schemas.microsoft.com/office/powerpoint/2010/main" val="862296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222222"/>
                </a:solidFill>
                <a:effectLst/>
                <a:latin typeface="YACgEev4gKc 0"/>
              </a:rPr>
              <a:t>Accuracy – not included because this imbalanced data set would look too good – misleading.</a:t>
            </a:r>
          </a:p>
          <a:p>
            <a:r>
              <a:rPr lang="en-US" b="0" i="0" u="none" strike="noStrike" dirty="0">
                <a:solidFill>
                  <a:srgbClr val="222222"/>
                </a:solidFill>
                <a:effectLst/>
                <a:latin typeface="YACgEev4gKc 0"/>
              </a:rPr>
              <a:t>Sensitivity – tells how imbalanced the data set is (perfect balanced = 0.5)</a:t>
            </a:r>
          </a:p>
          <a:p>
            <a:r>
              <a:rPr lang="en-US" b="0" i="0" u="none" strike="noStrike" dirty="0">
                <a:solidFill>
                  <a:srgbClr val="222222"/>
                </a:solidFill>
                <a:effectLst/>
                <a:latin typeface="YACgEev4gKc 0"/>
              </a:rPr>
              <a:t>Specificity – Indicates very few FPs</a:t>
            </a:r>
          </a:p>
          <a:p>
            <a:endParaRPr lang="en-US" b="0" i="0" u="none" strike="noStrike" dirty="0">
              <a:solidFill>
                <a:srgbClr val="222222"/>
              </a:solidFill>
              <a:effectLst/>
              <a:latin typeface="YACgEev4gKc 0"/>
            </a:endParaRPr>
          </a:p>
          <a:p>
            <a:r>
              <a:rPr lang="en-US" b="0" i="0" u="none" strike="noStrike" dirty="0">
                <a:solidFill>
                  <a:srgbClr val="222222"/>
                </a:solidFill>
                <a:effectLst/>
                <a:latin typeface="YACgEev4gKc 0"/>
              </a:rPr>
              <a:t>Common false positive causes and potential solutions:</a:t>
            </a:r>
            <a:endParaRPr lang="en-US" dirty="0">
              <a:solidFill>
                <a:srgbClr val="222222"/>
              </a:solidFill>
              <a:effectLst/>
              <a:latin typeface="YACgEev4gKc 0"/>
            </a:endParaRPr>
          </a:p>
          <a:p>
            <a:pPr>
              <a:buFont typeface="Arial" panose="020B0604020202020204" pitchFamily="34" charset="0"/>
              <a:buChar char="•"/>
            </a:pPr>
            <a:r>
              <a:rPr lang="en-US" b="0" i="0" u="none" strike="noStrike" dirty="0">
                <a:solidFill>
                  <a:srgbClr val="222222"/>
                </a:solidFill>
                <a:effectLst/>
              </a:rPr>
              <a:t>Parking spots that are very few pixels (in the back) were frequently misclassified. Use higher resolution video stream or ignore those spots. This could bring accuracy as high as 0.96 (!).</a:t>
            </a:r>
            <a:endParaRPr lang="en-US" dirty="0"/>
          </a:p>
          <a:p>
            <a:pPr>
              <a:buFont typeface="Arial" panose="020B0604020202020204" pitchFamily="34" charset="0"/>
              <a:buChar char="•"/>
            </a:pPr>
            <a:r>
              <a:rPr lang="en-US" b="0" i="0" u="none" strike="noStrike" dirty="0">
                <a:solidFill>
                  <a:srgbClr val="222222"/>
                </a:solidFill>
                <a:effectLst/>
              </a:rPr>
              <a:t>Black or white cars were often misclassified. Higher resolution, or more specific model training to identify those types of cars would probably help.</a:t>
            </a:r>
            <a:endParaRPr lang="en-US" dirty="0"/>
          </a:p>
          <a:p>
            <a:pPr>
              <a:buFont typeface="Arial" panose="020B0604020202020204" pitchFamily="34" charset="0"/>
              <a:buChar char="•"/>
            </a:pPr>
            <a:r>
              <a:rPr lang="en-US" b="0" i="0" u="none" strike="noStrike" dirty="0">
                <a:solidFill>
                  <a:srgbClr val="222222"/>
                </a:solidFill>
                <a:effectLst/>
              </a:rPr>
              <a:t>Temporary occlusion of spaces (such as a garbage truck or bus driving in front of them) caused the model to think spaces were 'available' because the space was blocked by something it didn't recognize as a car. This could be fixed by waiting a few extra frames before declaring a spot as 'vacant' to make sure its really vacant. This code is already implemented in the 'live demo' version, but wasn't used on this set to make it clear exactly what the algorithm is doing.</a:t>
            </a:r>
            <a:endParaRPr lang="en-US" dirty="0"/>
          </a:p>
          <a:p>
            <a:endParaRPr lang="en-US" dirty="0"/>
          </a:p>
        </p:txBody>
      </p:sp>
      <p:sp>
        <p:nvSpPr>
          <p:cNvPr id="4" name="Slide Number Placeholder 3"/>
          <p:cNvSpPr>
            <a:spLocks noGrp="1"/>
          </p:cNvSpPr>
          <p:nvPr>
            <p:ph type="sldNum" sz="quarter" idx="5"/>
          </p:nvPr>
        </p:nvSpPr>
        <p:spPr/>
        <p:txBody>
          <a:bodyPr/>
          <a:lstStyle/>
          <a:p>
            <a:fld id="{27366689-9C1A-491E-824A-167342BDC4DE}" type="slidenum">
              <a:rPr lang="en-US" smtClean="0"/>
              <a:t>13</a:t>
            </a:fld>
            <a:endParaRPr lang="en-US"/>
          </a:p>
        </p:txBody>
      </p:sp>
    </p:spTree>
    <p:extLst>
      <p:ext uri="{BB962C8B-B14F-4D97-AF65-F5344CB8AC3E}">
        <p14:creationId xmlns:p14="http://schemas.microsoft.com/office/powerpoint/2010/main" val="28248464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6/14/2021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6/14/2021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6/14/2021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6/14/2021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6/14/2021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6/14/2021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6/14/2021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6/14/2021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6/14/2021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6/14/2021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6/14/2021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6/14/2021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s://share.streamlit.io/rejexx/parkingspot_vacancy/main/src/streamlit_app.py"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hyperlink" Target="http://www.nmis.isti.cnr.it/amato/" TargetMode="External"/><Relationship Id="rId2" Type="http://schemas.openxmlformats.org/officeDocument/2006/relationships/hyperlink" Target="http://cnrpark.it/"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lilianweng.github.io/lil-log/2017/12/31/object-recognition-for-dummies-part-3.html"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a:normAutofit/>
          </a:bodyPr>
          <a:lstStyle/>
          <a:p>
            <a:r>
              <a:rPr lang="en-US" dirty="0"/>
              <a:t>Spot or Not?</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a:normAutofit/>
          </a:bodyPr>
          <a:lstStyle/>
          <a:p>
            <a:r>
              <a:rPr lang="en-US" b="0" i="0" u="none" strike="noStrike" dirty="0">
                <a:solidFill>
                  <a:srgbClr val="222222"/>
                </a:solidFill>
                <a:effectLst/>
              </a:rPr>
              <a:t>Parking Spot Vacancy with Machine Learning</a:t>
            </a:r>
            <a:endParaRPr lang="en-US" dirty="0"/>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id="{46F8CC52-C0BC-4397-95AB-3106938EC048}"/>
              </a:ext>
            </a:extLst>
          </p:cNvPr>
          <p:cNvSpPr txBox="1"/>
          <p:nvPr/>
        </p:nvSpPr>
        <p:spPr>
          <a:xfrm>
            <a:off x="581191" y="2838107"/>
            <a:ext cx="3232030" cy="584775"/>
          </a:xfrm>
          <a:prstGeom prst="rect">
            <a:avLst/>
          </a:prstGeom>
          <a:noFill/>
        </p:spPr>
        <p:txBody>
          <a:bodyPr wrap="square" rtlCol="0">
            <a:spAutoFit/>
          </a:bodyPr>
          <a:lstStyle/>
          <a:p>
            <a:r>
              <a:rPr lang="en-US" sz="1600" b="0" i="0" u="none" strike="noStrike" dirty="0">
                <a:solidFill>
                  <a:schemeClr val="accent1"/>
                </a:solidFill>
                <a:effectLst/>
              </a:rPr>
              <a:t>Jeffrey Jex</a:t>
            </a:r>
          </a:p>
          <a:p>
            <a:r>
              <a:rPr lang="en-US" sz="1600" dirty="0">
                <a:solidFill>
                  <a:schemeClr val="accent1"/>
                </a:solidFill>
              </a:rPr>
              <a:t>Final Capstone Project</a:t>
            </a:r>
            <a:endParaRPr lang="en-US" dirty="0">
              <a:solidFill>
                <a:schemeClr val="accent1"/>
              </a:solidFill>
            </a:endParaRPr>
          </a:p>
        </p:txBody>
      </p:sp>
      <p:pic>
        <p:nvPicPr>
          <p:cNvPr id="10" name="Picture 9">
            <a:extLst>
              <a:ext uri="{FF2B5EF4-FFF2-40B4-BE49-F238E27FC236}">
                <a16:creationId xmlns:a16="http://schemas.microsoft.com/office/drawing/2014/main" id="{08C2D5BA-8161-40FD-8C21-6B98420CBF80}"/>
              </a:ext>
            </a:extLst>
          </p:cNvPr>
          <p:cNvPicPr>
            <a:picLocks noChangeAspect="1"/>
          </p:cNvPicPr>
          <p:nvPr/>
        </p:nvPicPr>
        <p:blipFill rotWithShape="1">
          <a:blip r:embed="rId2"/>
          <a:srcRect l="23549" t="-369" r="28223" b="-342"/>
          <a:stretch/>
        </p:blipFill>
        <p:spPr>
          <a:xfrm rot="5400000">
            <a:off x="4489894" y="-855044"/>
            <a:ext cx="3352190" cy="12447487"/>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51D3C-DC54-4CAA-9ACD-BB4A1E75D423}"/>
              </a:ext>
            </a:extLst>
          </p:cNvPr>
          <p:cNvSpPr>
            <a:spLocks noGrp="1"/>
          </p:cNvSpPr>
          <p:nvPr>
            <p:ph type="title"/>
          </p:nvPr>
        </p:nvSpPr>
        <p:spPr/>
        <p:txBody>
          <a:bodyPr/>
          <a:lstStyle/>
          <a:p>
            <a:r>
              <a:rPr lang="en-US" dirty="0" err="1"/>
              <a:t>Streamlit</a:t>
            </a:r>
            <a:r>
              <a:rPr lang="en-US" dirty="0"/>
              <a:t> app Demo</a:t>
            </a:r>
          </a:p>
        </p:txBody>
      </p:sp>
      <p:sp>
        <p:nvSpPr>
          <p:cNvPr id="3" name="Content Placeholder 2">
            <a:extLst>
              <a:ext uri="{FF2B5EF4-FFF2-40B4-BE49-F238E27FC236}">
                <a16:creationId xmlns:a16="http://schemas.microsoft.com/office/drawing/2014/main" id="{CC2D0302-8CF6-4DB6-B460-332EB355FC4D}"/>
              </a:ext>
            </a:extLst>
          </p:cNvPr>
          <p:cNvSpPr>
            <a:spLocks noGrp="1"/>
          </p:cNvSpPr>
          <p:nvPr>
            <p:ph idx="1"/>
          </p:nvPr>
        </p:nvSpPr>
        <p:spPr>
          <a:xfrm>
            <a:off x="581192" y="2340865"/>
            <a:ext cx="11029615" cy="1088136"/>
          </a:xfrm>
        </p:spPr>
        <p:txBody>
          <a:bodyPr/>
          <a:lstStyle/>
          <a:p>
            <a:pPr marL="0" indent="0">
              <a:buNone/>
            </a:pPr>
            <a:r>
              <a:rPr lang="en-US" dirty="0">
                <a:hlinkClick r:id="rId2"/>
              </a:rPr>
              <a:t>https://share.streamlit.io/rejexx/parkingspot_vacancy/main/src/streamlit_app.py</a:t>
            </a:r>
            <a:endParaRPr lang="en-US" dirty="0"/>
          </a:p>
          <a:p>
            <a:endParaRPr lang="en-US" dirty="0"/>
          </a:p>
        </p:txBody>
      </p:sp>
      <p:pic>
        <p:nvPicPr>
          <p:cNvPr id="4" name="Picture 3">
            <a:extLst>
              <a:ext uri="{FF2B5EF4-FFF2-40B4-BE49-F238E27FC236}">
                <a16:creationId xmlns:a16="http://schemas.microsoft.com/office/drawing/2014/main" id="{E32DEC8F-14E0-4E3B-AC1A-E0BDE69DDF85}"/>
              </a:ext>
            </a:extLst>
          </p:cNvPr>
          <p:cNvPicPr>
            <a:picLocks noChangeAspect="1"/>
          </p:cNvPicPr>
          <p:nvPr/>
        </p:nvPicPr>
        <p:blipFill rotWithShape="1">
          <a:blip r:embed="rId3"/>
          <a:srcRect l="23549" t="-369" r="28223" b="-342"/>
          <a:stretch/>
        </p:blipFill>
        <p:spPr>
          <a:xfrm rot="5400000">
            <a:off x="4452838" y="-955610"/>
            <a:ext cx="3324429" cy="12344400"/>
          </a:xfrm>
          <a:prstGeom prst="rect">
            <a:avLst/>
          </a:prstGeom>
        </p:spPr>
      </p:pic>
    </p:spTree>
    <p:extLst>
      <p:ext uri="{BB962C8B-B14F-4D97-AF65-F5344CB8AC3E}">
        <p14:creationId xmlns:p14="http://schemas.microsoft.com/office/powerpoint/2010/main" val="3680018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F66D601-65AA-40E2-BDEA-DAD2DE578C12}"/>
              </a:ext>
            </a:extLst>
          </p:cNvPr>
          <p:cNvPicPr>
            <a:picLocks noGrp="1" noChangeAspect="1"/>
          </p:cNvPicPr>
          <p:nvPr>
            <p:ph idx="1"/>
          </p:nvPr>
        </p:nvPicPr>
        <p:blipFill>
          <a:blip r:embed="rId3"/>
          <a:stretch>
            <a:fillRect/>
          </a:stretch>
        </p:blipFill>
        <p:spPr>
          <a:xfrm>
            <a:off x="2015708" y="702157"/>
            <a:ext cx="9941840" cy="5862272"/>
          </a:xfrm>
        </p:spPr>
      </p:pic>
      <p:sp>
        <p:nvSpPr>
          <p:cNvPr id="2" name="Title 1">
            <a:extLst>
              <a:ext uri="{FF2B5EF4-FFF2-40B4-BE49-F238E27FC236}">
                <a16:creationId xmlns:a16="http://schemas.microsoft.com/office/drawing/2014/main" id="{1446E3F6-5660-4985-AC28-B39FAC98CBE9}"/>
              </a:ext>
            </a:extLst>
          </p:cNvPr>
          <p:cNvSpPr>
            <a:spLocks noGrp="1"/>
          </p:cNvSpPr>
          <p:nvPr>
            <p:ph type="title"/>
          </p:nvPr>
        </p:nvSpPr>
        <p:spPr>
          <a:xfrm>
            <a:off x="379061" y="0"/>
            <a:ext cx="11029616" cy="1188720"/>
          </a:xfrm>
        </p:spPr>
        <p:txBody>
          <a:bodyPr/>
          <a:lstStyle/>
          <a:p>
            <a:r>
              <a:rPr lang="en-US" dirty="0"/>
              <a:t>Preprocessed data</a:t>
            </a:r>
          </a:p>
        </p:txBody>
      </p:sp>
    </p:spTree>
    <p:extLst>
      <p:ext uri="{BB962C8B-B14F-4D97-AF65-F5344CB8AC3E}">
        <p14:creationId xmlns:p14="http://schemas.microsoft.com/office/powerpoint/2010/main" val="36610084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F2C84FF-F008-4ED0-B0CE-2B9034537C06}"/>
              </a:ext>
            </a:extLst>
          </p:cNvPr>
          <p:cNvPicPr>
            <a:picLocks noGrp="1" noChangeAspect="1"/>
          </p:cNvPicPr>
          <p:nvPr>
            <p:ph idx="1"/>
          </p:nvPr>
        </p:nvPicPr>
        <p:blipFill>
          <a:blip r:embed="rId3"/>
          <a:stretch>
            <a:fillRect/>
          </a:stretch>
        </p:blipFill>
        <p:spPr>
          <a:xfrm>
            <a:off x="1733421" y="885524"/>
            <a:ext cx="10320993" cy="5669279"/>
          </a:xfrm>
        </p:spPr>
      </p:pic>
      <p:sp>
        <p:nvSpPr>
          <p:cNvPr id="2" name="Title 1">
            <a:extLst>
              <a:ext uri="{FF2B5EF4-FFF2-40B4-BE49-F238E27FC236}">
                <a16:creationId xmlns:a16="http://schemas.microsoft.com/office/drawing/2014/main" id="{9B3B65A3-297A-46B9-87F8-990ECF863CA5}"/>
              </a:ext>
            </a:extLst>
          </p:cNvPr>
          <p:cNvSpPr>
            <a:spLocks noGrp="1"/>
          </p:cNvSpPr>
          <p:nvPr>
            <p:ph type="title"/>
          </p:nvPr>
        </p:nvSpPr>
        <p:spPr>
          <a:xfrm>
            <a:off x="581192" y="172767"/>
            <a:ext cx="11029616" cy="1188720"/>
          </a:xfrm>
        </p:spPr>
        <p:txBody>
          <a:bodyPr/>
          <a:lstStyle/>
          <a:p>
            <a:r>
              <a:rPr lang="en-US" dirty="0"/>
              <a:t>Live data</a:t>
            </a:r>
          </a:p>
        </p:txBody>
      </p:sp>
    </p:spTree>
    <p:extLst>
      <p:ext uri="{BB962C8B-B14F-4D97-AF65-F5344CB8AC3E}">
        <p14:creationId xmlns:p14="http://schemas.microsoft.com/office/powerpoint/2010/main" val="39559352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dirty="0"/>
              <a:t>Results</a:t>
            </a:r>
          </a:p>
        </p:txBody>
      </p:sp>
      <p:pic>
        <p:nvPicPr>
          <p:cNvPr id="15" name="Content Placeholder 14">
            <a:extLst>
              <a:ext uri="{FF2B5EF4-FFF2-40B4-BE49-F238E27FC236}">
                <a16:creationId xmlns:a16="http://schemas.microsoft.com/office/drawing/2014/main" id="{CAFC770A-30F3-439F-ADF4-5071D19AEB2C}"/>
              </a:ext>
            </a:extLst>
          </p:cNvPr>
          <p:cNvPicPr>
            <a:picLocks noGrp="1" noChangeAspect="1"/>
          </p:cNvPicPr>
          <p:nvPr>
            <p:ph idx="1"/>
          </p:nvPr>
        </p:nvPicPr>
        <p:blipFill>
          <a:blip r:embed="rId3"/>
          <a:stretch>
            <a:fillRect/>
          </a:stretch>
        </p:blipFill>
        <p:spPr>
          <a:xfrm>
            <a:off x="5160723" y="4616952"/>
            <a:ext cx="6286500" cy="2095500"/>
          </a:xfrm>
        </p:spPr>
      </p:pic>
      <p:pic>
        <p:nvPicPr>
          <p:cNvPr id="17" name="Picture 16">
            <a:extLst>
              <a:ext uri="{FF2B5EF4-FFF2-40B4-BE49-F238E27FC236}">
                <a16:creationId xmlns:a16="http://schemas.microsoft.com/office/drawing/2014/main" id="{3749E4B7-47D2-469C-AB02-02C84D846F57}"/>
              </a:ext>
            </a:extLst>
          </p:cNvPr>
          <p:cNvPicPr>
            <a:picLocks noChangeAspect="1"/>
          </p:cNvPicPr>
          <p:nvPr/>
        </p:nvPicPr>
        <p:blipFill>
          <a:blip r:embed="rId4"/>
          <a:stretch>
            <a:fillRect/>
          </a:stretch>
        </p:blipFill>
        <p:spPr>
          <a:xfrm>
            <a:off x="1063864" y="4999286"/>
            <a:ext cx="3314724" cy="1133483"/>
          </a:xfrm>
          <a:prstGeom prst="rect">
            <a:avLst/>
          </a:prstGeom>
        </p:spPr>
      </p:pic>
      <p:pic>
        <p:nvPicPr>
          <p:cNvPr id="19" name="Picture 18">
            <a:extLst>
              <a:ext uri="{FF2B5EF4-FFF2-40B4-BE49-F238E27FC236}">
                <a16:creationId xmlns:a16="http://schemas.microsoft.com/office/drawing/2014/main" id="{EFD1D853-E8B8-4109-B95F-5DCE79C4DDDC}"/>
              </a:ext>
            </a:extLst>
          </p:cNvPr>
          <p:cNvPicPr>
            <a:picLocks noChangeAspect="1"/>
          </p:cNvPicPr>
          <p:nvPr/>
        </p:nvPicPr>
        <p:blipFill>
          <a:blip r:embed="rId5"/>
          <a:stretch>
            <a:fillRect/>
          </a:stretch>
        </p:blipFill>
        <p:spPr>
          <a:xfrm>
            <a:off x="5351223" y="1043880"/>
            <a:ext cx="6096000" cy="3429000"/>
          </a:xfrm>
          <a:prstGeom prst="rect">
            <a:avLst/>
          </a:prstGeom>
        </p:spPr>
      </p:pic>
      <p:graphicFrame>
        <p:nvGraphicFramePr>
          <p:cNvPr id="22" name="Table 21">
            <a:extLst>
              <a:ext uri="{FF2B5EF4-FFF2-40B4-BE49-F238E27FC236}">
                <a16:creationId xmlns:a16="http://schemas.microsoft.com/office/drawing/2014/main" id="{3436CAC7-71C0-4C36-9D83-1178D29258E1}"/>
              </a:ext>
            </a:extLst>
          </p:cNvPr>
          <p:cNvGraphicFramePr>
            <a:graphicFrameLocks noGrp="1"/>
          </p:cNvGraphicFramePr>
          <p:nvPr>
            <p:extLst>
              <p:ext uri="{D42A27DB-BD31-4B8C-83A1-F6EECF244321}">
                <p14:modId xmlns:p14="http://schemas.microsoft.com/office/powerpoint/2010/main" val="432635690"/>
              </p:ext>
            </p:extLst>
          </p:nvPr>
        </p:nvGraphicFramePr>
        <p:xfrm>
          <a:off x="1272572" y="2711542"/>
          <a:ext cx="2618071" cy="1055372"/>
        </p:xfrm>
        <a:graphic>
          <a:graphicData uri="http://schemas.openxmlformats.org/drawingml/2006/table">
            <a:tbl>
              <a:tblPr>
                <a:tableStyleId>{3B4B98B0-60AC-42C2-AFA5-B58CD77FA1E5}</a:tableStyleId>
              </a:tblPr>
              <a:tblGrid>
                <a:gridCol w="2172320">
                  <a:extLst>
                    <a:ext uri="{9D8B030D-6E8A-4147-A177-3AD203B41FA5}">
                      <a16:colId xmlns:a16="http://schemas.microsoft.com/office/drawing/2014/main" val="756265193"/>
                    </a:ext>
                  </a:extLst>
                </a:gridCol>
                <a:gridCol w="445751">
                  <a:extLst>
                    <a:ext uri="{9D8B030D-6E8A-4147-A177-3AD203B41FA5}">
                      <a16:colId xmlns:a16="http://schemas.microsoft.com/office/drawing/2014/main" val="4140443733"/>
                    </a:ext>
                  </a:extLst>
                </a:gridCol>
              </a:tblGrid>
              <a:tr h="255296">
                <a:tc>
                  <a:txBody>
                    <a:bodyPr/>
                    <a:lstStyle/>
                    <a:p>
                      <a:pPr algn="l" fontAlgn="b"/>
                      <a:r>
                        <a:rPr lang="en-US" sz="1700" u="none" strike="noStrike" dirty="0">
                          <a:effectLst/>
                        </a:rPr>
                        <a:t>Mean Avg Precision</a:t>
                      </a:r>
                      <a:endParaRPr lang="en-US" sz="1700" b="0" i="0" u="none" strike="noStrike" dirty="0">
                        <a:solidFill>
                          <a:srgbClr val="000000"/>
                        </a:solidFill>
                        <a:effectLst/>
                        <a:latin typeface="Calibri" panose="020F0502020204030204" pitchFamily="34" charset="0"/>
                      </a:endParaRPr>
                    </a:p>
                  </a:txBody>
                  <a:tcPr marL="4763" marR="4763" marT="4763" marB="0" anchor="b">
                    <a:solidFill>
                      <a:schemeClr val="accent1">
                        <a:lumMod val="20000"/>
                        <a:lumOff val="80000"/>
                      </a:schemeClr>
                    </a:solidFill>
                  </a:tcPr>
                </a:tc>
                <a:tc>
                  <a:txBody>
                    <a:bodyPr/>
                    <a:lstStyle/>
                    <a:p>
                      <a:pPr algn="r" fontAlgn="b"/>
                      <a:r>
                        <a:rPr lang="en-US" sz="1700" u="none" strike="noStrike" dirty="0">
                          <a:effectLst/>
                        </a:rPr>
                        <a:t>0.57</a:t>
                      </a:r>
                      <a:endParaRPr lang="en-US" sz="1700" b="0" i="0" u="none" strike="noStrike" dirty="0">
                        <a:solidFill>
                          <a:srgbClr val="000000"/>
                        </a:solidFill>
                        <a:effectLst/>
                        <a:latin typeface="Calibri" panose="020F0502020204030204" pitchFamily="34" charset="0"/>
                      </a:endParaRPr>
                    </a:p>
                  </a:txBody>
                  <a:tcPr marL="4763" marR="4763" marT="4763" marB="0" anchor="b">
                    <a:solidFill>
                      <a:schemeClr val="accent1">
                        <a:lumMod val="20000"/>
                        <a:lumOff val="80000"/>
                      </a:schemeClr>
                    </a:solidFill>
                  </a:tcPr>
                </a:tc>
                <a:extLst>
                  <a:ext uri="{0D108BD9-81ED-4DB2-BD59-A6C34878D82A}">
                    <a16:rowId xmlns:a16="http://schemas.microsoft.com/office/drawing/2014/main" val="2838686023"/>
                  </a:ext>
                </a:extLst>
              </a:tr>
              <a:tr h="255296">
                <a:tc>
                  <a:txBody>
                    <a:bodyPr/>
                    <a:lstStyle/>
                    <a:p>
                      <a:pPr algn="l" fontAlgn="b"/>
                      <a:r>
                        <a:rPr lang="en-US" sz="1700" u="none" strike="noStrike" dirty="0">
                          <a:effectLst/>
                        </a:rPr>
                        <a:t>Sensitivity (recall)</a:t>
                      </a:r>
                      <a:endParaRPr lang="en-US" sz="1700" b="0" i="0" u="none" strike="noStrike" dirty="0">
                        <a:solidFill>
                          <a:srgbClr val="000000"/>
                        </a:solidFill>
                        <a:effectLst/>
                        <a:latin typeface="Calibri" panose="020F0502020204030204" pitchFamily="34" charset="0"/>
                      </a:endParaRPr>
                    </a:p>
                  </a:txBody>
                  <a:tcPr marL="4763" marR="4763" marT="4763" marB="0" anchor="b"/>
                </a:tc>
                <a:tc>
                  <a:txBody>
                    <a:bodyPr/>
                    <a:lstStyle/>
                    <a:p>
                      <a:pPr algn="r" fontAlgn="b"/>
                      <a:r>
                        <a:rPr lang="en-US" sz="1700" u="none" strike="noStrike" dirty="0">
                          <a:effectLst/>
                        </a:rPr>
                        <a:t>0.15</a:t>
                      </a:r>
                      <a:endParaRPr lang="en-US" sz="1700" b="0" i="0" u="none" strike="noStrike" dirty="0">
                        <a:solidFill>
                          <a:srgbClr val="000000"/>
                        </a:solidFill>
                        <a:effectLst/>
                        <a:latin typeface="Calibri" panose="020F0502020204030204" pitchFamily="34" charset="0"/>
                      </a:endParaRPr>
                    </a:p>
                  </a:txBody>
                  <a:tcPr marL="4763" marR="4763" marT="4763" marB="0" anchor="b"/>
                </a:tc>
                <a:extLst>
                  <a:ext uri="{0D108BD9-81ED-4DB2-BD59-A6C34878D82A}">
                    <a16:rowId xmlns:a16="http://schemas.microsoft.com/office/drawing/2014/main" val="1284617485"/>
                  </a:ext>
                </a:extLst>
              </a:tr>
              <a:tr h="255296">
                <a:tc>
                  <a:txBody>
                    <a:bodyPr/>
                    <a:lstStyle/>
                    <a:p>
                      <a:pPr algn="l" fontAlgn="b"/>
                      <a:r>
                        <a:rPr lang="en-US" sz="1700" u="none" strike="noStrike" dirty="0">
                          <a:effectLst/>
                        </a:rPr>
                        <a:t>Specificity</a:t>
                      </a:r>
                      <a:endParaRPr lang="en-US" sz="1700" b="0" i="0" u="none" strike="noStrike" dirty="0">
                        <a:solidFill>
                          <a:srgbClr val="000000"/>
                        </a:solidFill>
                        <a:effectLst/>
                        <a:latin typeface="Calibri" panose="020F0502020204030204" pitchFamily="34" charset="0"/>
                      </a:endParaRPr>
                    </a:p>
                  </a:txBody>
                  <a:tcPr marL="4763" marR="4763" marT="4763" marB="0" anchor="b">
                    <a:solidFill>
                      <a:schemeClr val="accent1">
                        <a:lumMod val="20000"/>
                        <a:lumOff val="80000"/>
                      </a:schemeClr>
                    </a:solidFill>
                  </a:tcPr>
                </a:tc>
                <a:tc>
                  <a:txBody>
                    <a:bodyPr/>
                    <a:lstStyle/>
                    <a:p>
                      <a:pPr algn="r" fontAlgn="b"/>
                      <a:r>
                        <a:rPr lang="en-US" sz="1700" u="none" strike="noStrike" dirty="0">
                          <a:effectLst/>
                        </a:rPr>
                        <a:t>0.87</a:t>
                      </a:r>
                      <a:endParaRPr lang="en-US" sz="1700" b="0" i="0" u="none" strike="noStrike" dirty="0">
                        <a:solidFill>
                          <a:srgbClr val="000000"/>
                        </a:solidFill>
                        <a:effectLst/>
                        <a:latin typeface="Calibri" panose="020F0502020204030204" pitchFamily="34" charset="0"/>
                      </a:endParaRPr>
                    </a:p>
                  </a:txBody>
                  <a:tcPr marL="4763" marR="4763" marT="4763" marB="0" anchor="b">
                    <a:solidFill>
                      <a:schemeClr val="accent1">
                        <a:lumMod val="20000"/>
                        <a:lumOff val="80000"/>
                      </a:schemeClr>
                    </a:solidFill>
                  </a:tcPr>
                </a:tc>
                <a:extLst>
                  <a:ext uri="{0D108BD9-81ED-4DB2-BD59-A6C34878D82A}">
                    <a16:rowId xmlns:a16="http://schemas.microsoft.com/office/drawing/2014/main" val="1141673807"/>
                  </a:ext>
                </a:extLst>
              </a:tr>
              <a:tr h="255296">
                <a:tc>
                  <a:txBody>
                    <a:bodyPr/>
                    <a:lstStyle/>
                    <a:p>
                      <a:pPr algn="l" fontAlgn="b"/>
                      <a:r>
                        <a:rPr lang="en-US" sz="1700" u="none" strike="noStrike" dirty="0">
                          <a:effectLst/>
                        </a:rPr>
                        <a:t>Misclassification</a:t>
                      </a:r>
                      <a:endParaRPr lang="en-US" sz="1700" b="0" i="0" u="none" strike="noStrike" dirty="0">
                        <a:solidFill>
                          <a:srgbClr val="000000"/>
                        </a:solidFill>
                        <a:effectLst/>
                        <a:latin typeface="Calibri" panose="020F0502020204030204" pitchFamily="34" charset="0"/>
                      </a:endParaRPr>
                    </a:p>
                  </a:txBody>
                  <a:tcPr marL="4763" marR="4763" marT="4763" marB="0" anchor="b">
                    <a:solidFill>
                      <a:schemeClr val="bg1"/>
                    </a:solidFill>
                  </a:tcPr>
                </a:tc>
                <a:tc>
                  <a:txBody>
                    <a:bodyPr/>
                    <a:lstStyle/>
                    <a:p>
                      <a:pPr algn="r" fontAlgn="b"/>
                      <a:r>
                        <a:rPr lang="en-US" sz="1700" u="none" strike="noStrike" dirty="0">
                          <a:effectLst/>
                        </a:rPr>
                        <a:t>0.11</a:t>
                      </a:r>
                      <a:endParaRPr lang="en-US" sz="1700" b="0" i="0" u="none" strike="noStrike" dirty="0">
                        <a:solidFill>
                          <a:srgbClr val="000000"/>
                        </a:solidFill>
                        <a:effectLst/>
                        <a:latin typeface="Calibri" panose="020F0502020204030204" pitchFamily="34" charset="0"/>
                      </a:endParaRPr>
                    </a:p>
                  </a:txBody>
                  <a:tcPr marL="4763" marR="4763" marT="4763" marB="0" anchor="b">
                    <a:solidFill>
                      <a:schemeClr val="bg1"/>
                    </a:solidFill>
                  </a:tcPr>
                </a:tc>
                <a:extLst>
                  <a:ext uri="{0D108BD9-81ED-4DB2-BD59-A6C34878D82A}">
                    <a16:rowId xmlns:a16="http://schemas.microsoft.com/office/drawing/2014/main" val="3463631156"/>
                  </a:ext>
                </a:extLst>
              </a:tr>
            </a:tbl>
          </a:graphicData>
        </a:graphic>
      </p:graphicFrame>
      <p:sp>
        <p:nvSpPr>
          <p:cNvPr id="24" name="Content Placeholder 2">
            <a:extLst>
              <a:ext uri="{FF2B5EF4-FFF2-40B4-BE49-F238E27FC236}">
                <a16:creationId xmlns:a16="http://schemas.microsoft.com/office/drawing/2014/main" id="{4F3EDDF6-FEB5-428D-988C-A1E958CD0FAF}"/>
              </a:ext>
            </a:extLst>
          </p:cNvPr>
          <p:cNvSpPr txBox="1">
            <a:spLocks/>
          </p:cNvSpPr>
          <p:nvPr/>
        </p:nvSpPr>
        <p:spPr>
          <a:xfrm>
            <a:off x="1132450" y="2012546"/>
            <a:ext cx="3314724" cy="581759"/>
          </a:xfrm>
          <a:prstGeom prst="rect">
            <a:avLst/>
          </a:prstGeom>
        </p:spPr>
        <p:txBody>
          <a:bodyPr vert="horz" lIns="91440" tIns="45720" rIns="91440" bIns="45720" rtlCol="0" anchor="ctr">
            <a:normAutofit lnSpcReduction="10000"/>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sz="1600" dirty="0">
                <a:solidFill>
                  <a:schemeClr val="tx1"/>
                </a:solidFill>
              </a:rPr>
              <a:t>Human vs. algorithm metrics for every 10</a:t>
            </a:r>
            <a:r>
              <a:rPr lang="en-US" sz="1600" baseline="30000" dirty="0">
                <a:solidFill>
                  <a:schemeClr val="tx1"/>
                </a:solidFill>
              </a:rPr>
              <a:t>th</a:t>
            </a:r>
            <a:r>
              <a:rPr lang="en-US" sz="1600" dirty="0">
                <a:solidFill>
                  <a:schemeClr val="tx1"/>
                </a:solidFill>
              </a:rPr>
              <a:t> frame of 170 frames</a:t>
            </a:r>
          </a:p>
        </p:txBody>
      </p:sp>
      <p:sp>
        <p:nvSpPr>
          <p:cNvPr id="3" name="TextBox 2">
            <a:extLst>
              <a:ext uri="{FF2B5EF4-FFF2-40B4-BE49-F238E27FC236}">
                <a16:creationId xmlns:a16="http://schemas.microsoft.com/office/drawing/2014/main" id="{4CAF8160-DAF8-44CE-9CD0-EB5E103DEF50}"/>
              </a:ext>
            </a:extLst>
          </p:cNvPr>
          <p:cNvSpPr txBox="1"/>
          <p:nvPr/>
        </p:nvSpPr>
        <p:spPr>
          <a:xfrm>
            <a:off x="1262147" y="4295857"/>
            <a:ext cx="2424701" cy="584775"/>
          </a:xfrm>
          <a:prstGeom prst="rect">
            <a:avLst/>
          </a:prstGeom>
          <a:noFill/>
        </p:spPr>
        <p:txBody>
          <a:bodyPr wrap="square" rtlCol="0">
            <a:spAutoFit/>
          </a:bodyPr>
          <a:lstStyle/>
          <a:p>
            <a:r>
              <a:rPr lang="en-US" sz="1600" dirty="0"/>
              <a:t>Positive: Vacant spot</a:t>
            </a:r>
          </a:p>
          <a:p>
            <a:r>
              <a:rPr lang="en-US" sz="1600" dirty="0"/>
              <a:t>Negative: Filled spot </a:t>
            </a:r>
          </a:p>
        </p:txBody>
      </p:sp>
    </p:spTree>
    <p:extLst>
      <p:ext uri="{BB962C8B-B14F-4D97-AF65-F5344CB8AC3E}">
        <p14:creationId xmlns:p14="http://schemas.microsoft.com/office/powerpoint/2010/main" val="2637846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7464D-3F85-445A-9AD6-DC6A9DB9F99F}"/>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26D74D37-F06F-4F82-AA65-EBD74E0C33C0}"/>
              </a:ext>
            </a:extLst>
          </p:cNvPr>
          <p:cNvSpPr>
            <a:spLocks noGrp="1"/>
          </p:cNvSpPr>
          <p:nvPr>
            <p:ph idx="1"/>
          </p:nvPr>
        </p:nvSpPr>
        <p:spPr>
          <a:xfrm>
            <a:off x="581192" y="1971675"/>
            <a:ext cx="11029615" cy="4552949"/>
          </a:xfrm>
        </p:spPr>
        <p:txBody>
          <a:bodyPr anchor="t">
            <a:normAutofit fontScale="85000" lnSpcReduction="10000"/>
          </a:bodyPr>
          <a:lstStyle/>
          <a:p>
            <a:pPr marL="0" indent="0">
              <a:buNone/>
            </a:pPr>
            <a:r>
              <a:rPr lang="en-US" b="1" i="0" u="none" strike="noStrike" dirty="0">
                <a:solidFill>
                  <a:srgbClr val="222222"/>
                </a:solidFill>
                <a:effectLst/>
                <a:latin typeface="YACgEev4gKc 0"/>
              </a:rPr>
              <a:t>Algorithm and Statistics</a:t>
            </a:r>
            <a:endParaRPr lang="en-US" dirty="0">
              <a:solidFill>
                <a:srgbClr val="222222"/>
              </a:solidFill>
              <a:effectLst/>
              <a:latin typeface="YACgEev4gKc 0"/>
            </a:endParaRPr>
          </a:p>
          <a:p>
            <a:pPr>
              <a:buFont typeface="Arial" panose="020B0604020202020204" pitchFamily="34" charset="0"/>
              <a:buChar char="•"/>
            </a:pPr>
            <a:r>
              <a:rPr lang="en-US" b="0" i="0" u="none" strike="noStrike" dirty="0">
                <a:solidFill>
                  <a:srgbClr val="222222"/>
                </a:solidFill>
                <a:effectLst/>
              </a:rPr>
              <a:t>Use a higher resolution stream to capture cars farther from the camera, and add in blurring faces of pedestrians (for privacy).</a:t>
            </a:r>
            <a:endParaRPr lang="en-US" dirty="0"/>
          </a:p>
          <a:p>
            <a:pPr>
              <a:buFont typeface="Arial" panose="020B0604020202020204" pitchFamily="34" charset="0"/>
              <a:buChar char="•"/>
            </a:pPr>
            <a:r>
              <a:rPr lang="en-US" b="0" i="0" u="none" strike="noStrike" dirty="0">
                <a:solidFill>
                  <a:srgbClr val="222222"/>
                </a:solidFill>
                <a:effectLst/>
              </a:rPr>
              <a:t>Implement YOLO algorithm, which is faster but less accurate than R-CNN. </a:t>
            </a:r>
          </a:p>
          <a:p>
            <a:pPr>
              <a:buFont typeface="Arial" panose="020B0604020202020204" pitchFamily="34" charset="0"/>
              <a:buChar char="•"/>
            </a:pPr>
            <a:r>
              <a:rPr lang="en-US" b="0" i="0" u="none" strike="noStrike" dirty="0">
                <a:solidFill>
                  <a:srgbClr val="222222"/>
                </a:solidFill>
                <a:effectLst/>
              </a:rPr>
              <a:t>More samples on model accuracy vs. human counting open/filled spots.</a:t>
            </a:r>
            <a:endParaRPr lang="en-US" dirty="0"/>
          </a:p>
          <a:p>
            <a:pPr>
              <a:buFont typeface="Arial" panose="020B0604020202020204" pitchFamily="34" charset="0"/>
              <a:buChar char="•"/>
            </a:pPr>
            <a:r>
              <a:rPr lang="en-US" b="0" i="0" u="none" strike="noStrike" dirty="0">
                <a:solidFill>
                  <a:srgbClr val="222222"/>
                </a:solidFill>
                <a:effectLst/>
              </a:rPr>
              <a:t>Try </a:t>
            </a:r>
            <a:r>
              <a:rPr lang="en-US" b="0" i="0" u="sng" dirty="0" err="1">
                <a:solidFill>
                  <a:srgbClr val="222222"/>
                </a:solidFill>
                <a:effectLst/>
                <a:hlinkClick r:id="rId2"/>
              </a:rPr>
              <a:t>cnrpark's</a:t>
            </a:r>
            <a:r>
              <a:rPr lang="en-US" b="0" i="0" u="sng" dirty="0">
                <a:solidFill>
                  <a:srgbClr val="222222"/>
                </a:solidFill>
                <a:effectLst/>
                <a:hlinkClick r:id="rId2"/>
              </a:rPr>
              <a:t> training images</a:t>
            </a:r>
            <a:r>
              <a:rPr lang="en-US" b="0" i="0" u="none" strike="noStrike" dirty="0">
                <a:solidFill>
                  <a:srgbClr val="222222"/>
                </a:solidFill>
                <a:effectLst/>
              </a:rPr>
              <a:t> for open/vacant parking spots and see if it performs better than car detection with IOU (</a:t>
            </a:r>
            <a:r>
              <a:rPr lang="en-US" b="0" i="0" u="none" strike="noStrike" dirty="0">
                <a:solidFill>
                  <a:srgbClr val="222222"/>
                </a:solidFill>
                <a:effectLst/>
                <a:hlinkClick r:id="rId3"/>
              </a:rPr>
              <a:t>Amato</a:t>
            </a:r>
            <a:r>
              <a:rPr lang="en-US" b="0" i="0" u="none" strike="noStrike" dirty="0">
                <a:solidFill>
                  <a:srgbClr val="222222"/>
                </a:solidFill>
                <a:effectLst/>
              </a:rPr>
              <a:t>, 2021). </a:t>
            </a:r>
            <a:endParaRPr lang="en-US" dirty="0"/>
          </a:p>
          <a:p>
            <a:pPr>
              <a:buFont typeface="Arial" panose="020B0604020202020204" pitchFamily="34" charset="0"/>
              <a:buChar char="•"/>
            </a:pPr>
            <a:r>
              <a:rPr lang="en-US" b="0" i="0" u="none" strike="noStrike" dirty="0">
                <a:solidFill>
                  <a:srgbClr val="222222"/>
                </a:solidFill>
                <a:effectLst/>
              </a:rPr>
              <a:t>Currently struggles with black cars or trucks, try re-training the model, or using higher resolution stream to resolve this.</a:t>
            </a:r>
            <a:endParaRPr lang="en-US" dirty="0"/>
          </a:p>
          <a:p>
            <a:pPr marL="0" indent="0">
              <a:buNone/>
            </a:pPr>
            <a:r>
              <a:rPr lang="en-US" b="1" i="0" u="none" strike="noStrike" dirty="0">
                <a:solidFill>
                  <a:srgbClr val="222222"/>
                </a:solidFill>
                <a:effectLst/>
                <a:latin typeface="YACgEev4gKc 0"/>
              </a:rPr>
              <a:t>App Features</a:t>
            </a:r>
            <a:endParaRPr lang="en-US" dirty="0">
              <a:solidFill>
                <a:srgbClr val="222222"/>
              </a:solidFill>
              <a:effectLst/>
              <a:latin typeface="YACgEev4gKc 0"/>
            </a:endParaRPr>
          </a:p>
          <a:p>
            <a:pPr>
              <a:buFont typeface="Arial" panose="020B0604020202020204" pitchFamily="34" charset="0"/>
              <a:buChar char="•"/>
            </a:pPr>
            <a:r>
              <a:rPr lang="en-US" b="0" i="0" u="none" strike="noStrike" dirty="0">
                <a:solidFill>
                  <a:srgbClr val="222222"/>
                </a:solidFill>
                <a:effectLst/>
              </a:rPr>
              <a:t>Ability to replay processed video</a:t>
            </a:r>
            <a:endParaRPr lang="en-US" dirty="0"/>
          </a:p>
          <a:p>
            <a:pPr>
              <a:buFont typeface="Arial" panose="020B0604020202020204" pitchFamily="34" charset="0"/>
              <a:buChar char="•"/>
            </a:pPr>
            <a:r>
              <a:rPr lang="en-US" b="0" i="0" u="none" strike="noStrike" dirty="0">
                <a:solidFill>
                  <a:srgbClr val="222222"/>
                </a:solidFill>
                <a:effectLst/>
              </a:rPr>
              <a:t>Add options to run on any video:</a:t>
            </a:r>
            <a:endParaRPr lang="en-US" dirty="0"/>
          </a:p>
          <a:p>
            <a:pPr marL="742950" lvl="1" indent="-285750">
              <a:buFont typeface="Arial" panose="020B0604020202020204" pitchFamily="34" charset="0"/>
              <a:buChar char="•"/>
            </a:pPr>
            <a:r>
              <a:rPr lang="en-US" b="0" i="0" u="none" strike="noStrike" dirty="0">
                <a:solidFill>
                  <a:srgbClr val="222222"/>
                </a:solidFill>
                <a:effectLst/>
              </a:rPr>
              <a:t>Enter your own video URL or upload one</a:t>
            </a:r>
            <a:endParaRPr lang="en-US" dirty="0"/>
          </a:p>
          <a:p>
            <a:pPr marL="742950" lvl="1" indent="-285750">
              <a:buFont typeface="Arial" panose="020B0604020202020204" pitchFamily="34" charset="0"/>
              <a:buChar char="•"/>
            </a:pPr>
            <a:r>
              <a:rPr lang="en-US" b="0" i="0" u="none" strike="noStrike" dirty="0">
                <a:solidFill>
                  <a:srgbClr val="222222"/>
                </a:solidFill>
                <a:effectLst/>
              </a:rPr>
              <a:t>Download parking place bounding boxes after processing</a:t>
            </a:r>
            <a:endParaRPr lang="en-US" dirty="0"/>
          </a:p>
          <a:p>
            <a:pPr marL="742950" lvl="1" indent="-285750">
              <a:buFont typeface="Arial" panose="020B0604020202020204" pitchFamily="34" charset="0"/>
              <a:buChar char="•"/>
            </a:pPr>
            <a:r>
              <a:rPr lang="en-US" b="0" i="0" u="none" strike="noStrike" dirty="0">
                <a:solidFill>
                  <a:srgbClr val="222222"/>
                </a:solidFill>
                <a:effectLst/>
              </a:rPr>
              <a:t>Upload saved parking place bounding boxes for next time</a:t>
            </a:r>
            <a:endParaRPr lang="en-US" dirty="0"/>
          </a:p>
          <a:p>
            <a:pPr marL="742950" lvl="1" indent="-285750">
              <a:buFont typeface="Arial" panose="020B0604020202020204" pitchFamily="34" charset="0"/>
              <a:buChar char="•"/>
            </a:pPr>
            <a:r>
              <a:rPr lang="en-US" b="0" i="0" u="none" strike="noStrike" dirty="0">
                <a:solidFill>
                  <a:srgbClr val="222222"/>
                </a:solidFill>
                <a:effectLst/>
              </a:rPr>
              <a:t>Download processed video and vacancy data</a:t>
            </a:r>
            <a:endParaRPr lang="en-US" dirty="0"/>
          </a:p>
          <a:p>
            <a:pPr>
              <a:buFont typeface="Arial" panose="020B0604020202020204" pitchFamily="34" charset="0"/>
              <a:buChar char="•"/>
            </a:pPr>
            <a:r>
              <a:rPr lang="en-US" b="0" i="0" u="none" strike="noStrike" dirty="0">
                <a:solidFill>
                  <a:srgbClr val="222222"/>
                </a:solidFill>
                <a:effectLst/>
              </a:rPr>
              <a:t>Store 'parking lot vacancy' data to glean insights about parking lot.</a:t>
            </a:r>
            <a:endParaRPr lang="en-US" dirty="0"/>
          </a:p>
          <a:p>
            <a:endParaRPr lang="en-US" dirty="0"/>
          </a:p>
        </p:txBody>
      </p:sp>
    </p:spTree>
    <p:extLst>
      <p:ext uri="{BB962C8B-B14F-4D97-AF65-F5344CB8AC3E}">
        <p14:creationId xmlns:p14="http://schemas.microsoft.com/office/powerpoint/2010/main" val="35758346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1C45A-C1E0-40FA-93D8-DC231B16622E}"/>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C8C84ECE-DFDE-446B-8D72-87C1E62C2176}"/>
              </a:ext>
            </a:extLst>
          </p:cNvPr>
          <p:cNvSpPr>
            <a:spLocks noGrp="1"/>
          </p:cNvSpPr>
          <p:nvPr>
            <p:ph idx="1"/>
          </p:nvPr>
        </p:nvSpPr>
        <p:spPr/>
        <p:txBody>
          <a:bodyPr anchor="t"/>
          <a:lstStyle/>
          <a:p>
            <a:r>
              <a:rPr lang="en-US" b="0" i="0" u="none" strike="noStrike" dirty="0">
                <a:solidFill>
                  <a:srgbClr val="222222"/>
                </a:solidFill>
                <a:effectLst/>
              </a:rPr>
              <a:t>Identified vacant spots on Jackson Hole Town Square camera using Mask R-CNN.</a:t>
            </a:r>
          </a:p>
          <a:p>
            <a:r>
              <a:rPr lang="en-US" dirty="0">
                <a:solidFill>
                  <a:srgbClr val="222222"/>
                </a:solidFill>
              </a:rPr>
              <a:t>Deployed </a:t>
            </a:r>
            <a:r>
              <a:rPr lang="en-US" dirty="0" err="1">
                <a:solidFill>
                  <a:srgbClr val="222222"/>
                </a:solidFill>
              </a:rPr>
              <a:t>Streamlit</a:t>
            </a:r>
            <a:r>
              <a:rPr lang="en-US" dirty="0">
                <a:solidFill>
                  <a:srgbClr val="222222"/>
                </a:solidFill>
              </a:rPr>
              <a:t> app pulls a live YouTube clip and runs detection in real time.</a:t>
            </a:r>
          </a:p>
          <a:p>
            <a:r>
              <a:rPr lang="en-US" dirty="0">
                <a:solidFill>
                  <a:srgbClr val="222222"/>
                </a:solidFill>
              </a:rPr>
              <a:t>High potential to boost precision (currently 0.57) with minor changes.</a:t>
            </a:r>
            <a:endParaRPr lang="en-US" dirty="0"/>
          </a:p>
          <a:p>
            <a:endParaRPr lang="en-US" dirty="0"/>
          </a:p>
        </p:txBody>
      </p:sp>
      <p:pic>
        <p:nvPicPr>
          <p:cNvPr id="5" name="Picture 4">
            <a:extLst>
              <a:ext uri="{FF2B5EF4-FFF2-40B4-BE49-F238E27FC236}">
                <a16:creationId xmlns:a16="http://schemas.microsoft.com/office/drawing/2014/main" id="{85A2B1DA-5E78-4EF8-BB00-FFD7DAD3A663}"/>
              </a:ext>
            </a:extLst>
          </p:cNvPr>
          <p:cNvPicPr>
            <a:picLocks noChangeAspect="1"/>
          </p:cNvPicPr>
          <p:nvPr/>
        </p:nvPicPr>
        <p:blipFill rotWithShape="1">
          <a:blip r:embed="rId2"/>
          <a:srcRect t="44516" b="21996"/>
          <a:stretch/>
        </p:blipFill>
        <p:spPr>
          <a:xfrm>
            <a:off x="0" y="4136065"/>
            <a:ext cx="12192000" cy="2721936"/>
          </a:xfrm>
          <a:prstGeom prst="rect">
            <a:avLst/>
          </a:prstGeom>
        </p:spPr>
      </p:pic>
    </p:spTree>
    <p:extLst>
      <p:ext uri="{BB962C8B-B14F-4D97-AF65-F5344CB8AC3E}">
        <p14:creationId xmlns:p14="http://schemas.microsoft.com/office/powerpoint/2010/main" val="29747899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DAB8F-6C7D-4FCC-8B0D-CCE85CDB89C2}"/>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CF851AF5-8712-48C0-95BC-18271D050006}"/>
              </a:ext>
            </a:extLst>
          </p:cNvPr>
          <p:cNvSpPr>
            <a:spLocks noGrp="1"/>
          </p:cNvSpPr>
          <p:nvPr>
            <p:ph idx="1"/>
          </p:nvPr>
        </p:nvSpPr>
        <p:spPr>
          <a:xfrm>
            <a:off x="581193" y="2340864"/>
            <a:ext cx="6076782" cy="3634486"/>
          </a:xfrm>
        </p:spPr>
        <p:txBody>
          <a:bodyPr anchor="t"/>
          <a:lstStyle/>
          <a:p>
            <a:r>
              <a:rPr lang="en-US" dirty="0"/>
              <a:t>Asenath Jex – endless support, patience, and the gift of time.</a:t>
            </a:r>
          </a:p>
          <a:p>
            <a:r>
              <a:rPr lang="en-US" dirty="0"/>
              <a:t>VisitJacksonHole.com - for allowing use of their webcam.</a:t>
            </a:r>
          </a:p>
          <a:p>
            <a:r>
              <a:rPr lang="en-US" dirty="0"/>
              <a:t>Mukesh </a:t>
            </a:r>
            <a:r>
              <a:rPr lang="en-US" dirty="0" err="1"/>
              <a:t>Mithrakumar</a:t>
            </a:r>
            <a:r>
              <a:rPr lang="en-US" dirty="0"/>
              <a:t> – my awesome Springboard mentor.</a:t>
            </a:r>
          </a:p>
          <a:p>
            <a:r>
              <a:rPr lang="en-US" dirty="0"/>
              <a:t>Open Source packages– the backbone of the data science world. Thanks to everyone who contributes. </a:t>
            </a:r>
          </a:p>
        </p:txBody>
      </p:sp>
      <p:pic>
        <p:nvPicPr>
          <p:cNvPr id="3074" name="Picture 2">
            <a:extLst>
              <a:ext uri="{FF2B5EF4-FFF2-40B4-BE49-F238E27FC236}">
                <a16:creationId xmlns:a16="http://schemas.microsoft.com/office/drawing/2014/main" id="{07AEF7D9-74EC-4C4F-AEC8-69253ACDA3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39107" y="2291770"/>
            <a:ext cx="4756187" cy="267535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A6452AE-314C-49E2-A7A1-B8C11ADDF20A}"/>
              </a:ext>
            </a:extLst>
          </p:cNvPr>
          <p:cNvSpPr txBox="1"/>
          <p:nvPr/>
        </p:nvSpPr>
        <p:spPr>
          <a:xfrm>
            <a:off x="6953250" y="4967125"/>
            <a:ext cx="4772025" cy="307777"/>
          </a:xfrm>
          <a:prstGeom prst="rect">
            <a:avLst/>
          </a:prstGeom>
          <a:noFill/>
        </p:spPr>
        <p:txBody>
          <a:bodyPr wrap="square" rtlCol="0">
            <a:spAutoFit/>
          </a:bodyPr>
          <a:lstStyle/>
          <a:p>
            <a:r>
              <a:rPr lang="en-US" sz="1400" dirty="0">
                <a:solidFill>
                  <a:schemeClr val="tx1">
                    <a:lumMod val="65000"/>
                    <a:lumOff val="35000"/>
                  </a:schemeClr>
                </a:solidFill>
              </a:rPr>
              <a:t>Jackson Hole’s antler arch has more than 2,000 antlers</a:t>
            </a:r>
          </a:p>
        </p:txBody>
      </p:sp>
    </p:spTree>
    <p:extLst>
      <p:ext uri="{BB962C8B-B14F-4D97-AF65-F5344CB8AC3E}">
        <p14:creationId xmlns:p14="http://schemas.microsoft.com/office/powerpoint/2010/main" val="6630447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BF601-FA2E-4D68-A408-5E40A7782F48}"/>
              </a:ext>
            </a:extLst>
          </p:cNvPr>
          <p:cNvSpPr>
            <a:spLocks noGrp="1"/>
          </p:cNvSpPr>
          <p:nvPr>
            <p:ph type="title"/>
          </p:nvPr>
        </p:nvSpPr>
        <p:spPr/>
        <p:txBody>
          <a:bodyPr/>
          <a:lstStyle/>
          <a:p>
            <a:r>
              <a:rPr lang="en-US" dirty="0"/>
              <a:t>Problem</a:t>
            </a:r>
          </a:p>
        </p:txBody>
      </p:sp>
      <p:sp>
        <p:nvSpPr>
          <p:cNvPr id="3" name="Content Placeholder 2">
            <a:extLst>
              <a:ext uri="{FF2B5EF4-FFF2-40B4-BE49-F238E27FC236}">
                <a16:creationId xmlns:a16="http://schemas.microsoft.com/office/drawing/2014/main" id="{20BB7118-E12A-4351-AB2C-E86C5F269B70}"/>
              </a:ext>
            </a:extLst>
          </p:cNvPr>
          <p:cNvSpPr>
            <a:spLocks noGrp="1"/>
          </p:cNvSpPr>
          <p:nvPr>
            <p:ph sz="half" idx="1"/>
          </p:nvPr>
        </p:nvSpPr>
        <p:spPr>
          <a:xfrm>
            <a:off x="581193" y="2198169"/>
            <a:ext cx="5194767" cy="3319981"/>
          </a:xfrm>
        </p:spPr>
        <p:txBody>
          <a:bodyPr anchor="t"/>
          <a:lstStyle/>
          <a:p>
            <a:pPr marL="0" indent="0">
              <a:buNone/>
            </a:pPr>
            <a:r>
              <a:rPr lang="en-US" b="0" i="0" u="none" strike="noStrike" dirty="0">
                <a:solidFill>
                  <a:srgbClr val="222222"/>
                </a:solidFill>
                <a:effectLst/>
              </a:rPr>
              <a:t>It's hard to find a parking spot in a busy place. Are there open spots right now? </a:t>
            </a:r>
            <a:r>
              <a:rPr lang="en-US" dirty="0">
                <a:solidFill>
                  <a:srgbClr val="222222"/>
                </a:solidFill>
              </a:rPr>
              <a:t>How many? When is it not busy?</a:t>
            </a:r>
          </a:p>
          <a:p>
            <a:pPr marL="0" indent="0">
              <a:buNone/>
            </a:pPr>
            <a:endParaRPr lang="en-US" dirty="0">
              <a:solidFill>
                <a:srgbClr val="222222"/>
              </a:solidFill>
            </a:endParaRPr>
          </a:p>
          <a:p>
            <a:pPr marL="0" indent="0">
              <a:buNone/>
            </a:pPr>
            <a:r>
              <a:rPr lang="en-US" dirty="0">
                <a:solidFill>
                  <a:srgbClr val="222222"/>
                </a:solidFill>
              </a:rPr>
              <a:t>It’s 2021, there’s data for that.</a:t>
            </a:r>
            <a:endParaRPr lang="en-US" dirty="0"/>
          </a:p>
        </p:txBody>
      </p:sp>
      <p:sp>
        <p:nvSpPr>
          <p:cNvPr id="4" name="Content Placeholder 3">
            <a:extLst>
              <a:ext uri="{FF2B5EF4-FFF2-40B4-BE49-F238E27FC236}">
                <a16:creationId xmlns:a16="http://schemas.microsoft.com/office/drawing/2014/main" id="{BC53D352-7B17-48F4-A889-EB44C70E05E1}"/>
              </a:ext>
            </a:extLst>
          </p:cNvPr>
          <p:cNvSpPr>
            <a:spLocks noGrp="1"/>
          </p:cNvSpPr>
          <p:nvPr>
            <p:ph sz="half" idx="2"/>
          </p:nvPr>
        </p:nvSpPr>
        <p:spPr>
          <a:xfrm>
            <a:off x="6416039" y="2198169"/>
            <a:ext cx="5194769" cy="3319981"/>
          </a:xfrm>
        </p:spPr>
        <p:txBody>
          <a:bodyPr anchor="t"/>
          <a:lstStyle/>
          <a:p>
            <a:pPr marL="0" indent="0">
              <a:buNone/>
            </a:pPr>
            <a:r>
              <a:rPr lang="en-US" b="0" i="0" u="none" strike="noStrike" dirty="0">
                <a:solidFill>
                  <a:srgbClr val="222222"/>
                </a:solidFill>
                <a:effectLst/>
              </a:rPr>
              <a:t>Identify vacant spots with live webcam data using machine learning. Specifically, the Jackson Hole Town Square camera.</a:t>
            </a:r>
            <a:endParaRPr lang="en-US" dirty="0"/>
          </a:p>
        </p:txBody>
      </p:sp>
      <p:sp>
        <p:nvSpPr>
          <p:cNvPr id="5" name="Title 1">
            <a:extLst>
              <a:ext uri="{FF2B5EF4-FFF2-40B4-BE49-F238E27FC236}">
                <a16:creationId xmlns:a16="http://schemas.microsoft.com/office/drawing/2014/main" id="{AF99091F-EB6D-47EE-9D1A-DB507B9AD98D}"/>
              </a:ext>
            </a:extLst>
          </p:cNvPr>
          <p:cNvSpPr txBox="1">
            <a:spLocks/>
          </p:cNvSpPr>
          <p:nvPr/>
        </p:nvSpPr>
        <p:spPr>
          <a:xfrm>
            <a:off x="6335496" y="729658"/>
            <a:ext cx="11029616" cy="988332"/>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Objective</a:t>
            </a:r>
          </a:p>
        </p:txBody>
      </p:sp>
      <p:pic>
        <p:nvPicPr>
          <p:cNvPr id="7" name="Picture 6">
            <a:extLst>
              <a:ext uri="{FF2B5EF4-FFF2-40B4-BE49-F238E27FC236}">
                <a16:creationId xmlns:a16="http://schemas.microsoft.com/office/drawing/2014/main" id="{93FA24BC-C978-42BA-9F9F-23EF212C8471}"/>
              </a:ext>
            </a:extLst>
          </p:cNvPr>
          <p:cNvPicPr>
            <a:picLocks noChangeAspect="1"/>
          </p:cNvPicPr>
          <p:nvPr/>
        </p:nvPicPr>
        <p:blipFill rotWithShape="1">
          <a:blip r:embed="rId2"/>
          <a:srcRect l="183" t="552" r="-183" b="1792"/>
          <a:stretch/>
        </p:blipFill>
        <p:spPr>
          <a:xfrm>
            <a:off x="581193" y="3961954"/>
            <a:ext cx="4751095" cy="2634582"/>
          </a:xfrm>
          <a:prstGeom prst="rect">
            <a:avLst/>
          </a:prstGeom>
        </p:spPr>
      </p:pic>
      <p:pic>
        <p:nvPicPr>
          <p:cNvPr id="8" name="Picture 7">
            <a:extLst>
              <a:ext uri="{FF2B5EF4-FFF2-40B4-BE49-F238E27FC236}">
                <a16:creationId xmlns:a16="http://schemas.microsoft.com/office/drawing/2014/main" id="{7E67D789-34E2-4480-92C8-CF87D965733F}"/>
              </a:ext>
            </a:extLst>
          </p:cNvPr>
          <p:cNvPicPr>
            <a:picLocks noChangeAspect="1"/>
          </p:cNvPicPr>
          <p:nvPr/>
        </p:nvPicPr>
        <p:blipFill>
          <a:blip r:embed="rId3"/>
          <a:stretch>
            <a:fillRect/>
          </a:stretch>
        </p:blipFill>
        <p:spPr>
          <a:xfrm>
            <a:off x="6493266" y="3924045"/>
            <a:ext cx="4751095" cy="2672491"/>
          </a:xfrm>
          <a:prstGeom prst="rect">
            <a:avLst/>
          </a:prstGeom>
        </p:spPr>
      </p:pic>
    </p:spTree>
    <p:extLst>
      <p:ext uri="{BB962C8B-B14F-4D97-AF65-F5344CB8AC3E}">
        <p14:creationId xmlns:p14="http://schemas.microsoft.com/office/powerpoint/2010/main" val="47955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CE159-9211-4909-A971-4F7996A19CFC}"/>
              </a:ext>
            </a:extLst>
          </p:cNvPr>
          <p:cNvSpPr>
            <a:spLocks noGrp="1"/>
          </p:cNvSpPr>
          <p:nvPr>
            <p:ph type="title"/>
          </p:nvPr>
        </p:nvSpPr>
        <p:spPr/>
        <p:txBody>
          <a:bodyPr/>
          <a:lstStyle/>
          <a:p>
            <a:r>
              <a:rPr lang="en-US" dirty="0"/>
              <a:t>Use Cases</a:t>
            </a:r>
          </a:p>
        </p:txBody>
      </p:sp>
      <p:sp>
        <p:nvSpPr>
          <p:cNvPr id="3" name="Content Placeholder 2">
            <a:extLst>
              <a:ext uri="{FF2B5EF4-FFF2-40B4-BE49-F238E27FC236}">
                <a16:creationId xmlns:a16="http://schemas.microsoft.com/office/drawing/2014/main" id="{1CD39219-1DBF-4642-BEF3-8111698E10C4}"/>
              </a:ext>
            </a:extLst>
          </p:cNvPr>
          <p:cNvSpPr>
            <a:spLocks noGrp="1"/>
          </p:cNvSpPr>
          <p:nvPr>
            <p:ph idx="1"/>
          </p:nvPr>
        </p:nvSpPr>
        <p:spPr/>
        <p:txBody>
          <a:bodyPr anchor="t"/>
          <a:lstStyle/>
          <a:p>
            <a:r>
              <a:rPr lang="en-US" dirty="0">
                <a:solidFill>
                  <a:srgbClr val="222222"/>
                </a:solidFill>
              </a:rPr>
              <a:t>Find out if a parking lot is busy before visiting.</a:t>
            </a:r>
            <a:endParaRPr lang="en-US" dirty="0">
              <a:solidFill>
                <a:srgbClr val="222222"/>
              </a:solidFill>
              <a:effectLst/>
            </a:endParaRPr>
          </a:p>
          <a:p>
            <a:r>
              <a:rPr lang="en-US" b="0" i="0" u="none" strike="noStrike" dirty="0">
                <a:solidFill>
                  <a:srgbClr val="222222"/>
                </a:solidFill>
                <a:effectLst/>
              </a:rPr>
              <a:t>Vehicle routing - send vehicles to open spots via navigation app or digital signage.</a:t>
            </a:r>
            <a:endParaRPr lang="en-US" dirty="0"/>
          </a:p>
          <a:p>
            <a:r>
              <a:rPr lang="en-US" b="0" i="0" u="none" strike="noStrike" dirty="0">
                <a:solidFill>
                  <a:srgbClr val="222222"/>
                </a:solidFill>
                <a:effectLst/>
              </a:rPr>
              <a:t>Proxy for number of customers visiting a business over time.</a:t>
            </a:r>
            <a:endParaRPr lang="en-US" dirty="0"/>
          </a:p>
          <a:p>
            <a:r>
              <a:rPr lang="en-US" b="0" i="0" u="none" strike="noStrike" dirty="0">
                <a:solidFill>
                  <a:srgbClr val="222222"/>
                </a:solidFill>
                <a:effectLst/>
              </a:rPr>
              <a:t>Proxy for how busy an area is - for example: shopping malls, airports, conference centers.</a:t>
            </a:r>
            <a:endParaRPr lang="en-US" dirty="0"/>
          </a:p>
          <a:p>
            <a:r>
              <a:rPr lang="en-US" b="0" i="0" u="none" strike="noStrike" dirty="0">
                <a:solidFill>
                  <a:srgbClr val="222222"/>
                </a:solidFill>
                <a:effectLst/>
              </a:rPr>
              <a:t>Identify under utilized portions of parking lots to flag for repurposing.</a:t>
            </a:r>
            <a:endParaRPr lang="en-US" dirty="0"/>
          </a:p>
          <a:p>
            <a:r>
              <a:rPr lang="en-US" b="0" i="0" u="none" strike="noStrike" dirty="0">
                <a:solidFill>
                  <a:srgbClr val="222222"/>
                </a:solidFill>
                <a:effectLst/>
              </a:rPr>
              <a:t>Identify commonly used 'parking spots' that aren't allowed (parking illegally).</a:t>
            </a:r>
          </a:p>
          <a:p>
            <a:pPr marL="0" indent="0">
              <a:buNone/>
            </a:pPr>
            <a:endParaRPr lang="en-US" dirty="0"/>
          </a:p>
        </p:txBody>
      </p:sp>
    </p:spTree>
    <p:extLst>
      <p:ext uri="{BB962C8B-B14F-4D97-AF65-F5344CB8AC3E}">
        <p14:creationId xmlns:p14="http://schemas.microsoft.com/office/powerpoint/2010/main" val="3975876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860C803-2D92-40D2-AA70-481A5792DB67}"/>
              </a:ext>
            </a:extLst>
          </p:cNvPr>
          <p:cNvSpPr/>
          <p:nvPr/>
        </p:nvSpPr>
        <p:spPr>
          <a:xfrm>
            <a:off x="4692463" y="1890876"/>
            <a:ext cx="7293298" cy="489868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C66829-03B4-4634-8B15-41EDDBE51BCA}"/>
              </a:ext>
            </a:extLst>
          </p:cNvPr>
          <p:cNvSpPr>
            <a:spLocks noGrp="1"/>
          </p:cNvSpPr>
          <p:nvPr>
            <p:ph type="title"/>
          </p:nvPr>
        </p:nvSpPr>
        <p:spPr/>
        <p:txBody>
          <a:bodyPr/>
          <a:lstStyle/>
          <a:p>
            <a:r>
              <a:rPr lang="en-US" dirty="0"/>
              <a:t>Continual learning Potential</a:t>
            </a:r>
          </a:p>
        </p:txBody>
      </p:sp>
      <p:sp>
        <p:nvSpPr>
          <p:cNvPr id="3" name="Content Placeholder 2">
            <a:extLst>
              <a:ext uri="{FF2B5EF4-FFF2-40B4-BE49-F238E27FC236}">
                <a16:creationId xmlns:a16="http://schemas.microsoft.com/office/drawing/2014/main" id="{C3DB4732-ADD2-44BB-98D5-9E8B9753F188}"/>
              </a:ext>
            </a:extLst>
          </p:cNvPr>
          <p:cNvSpPr>
            <a:spLocks noGrp="1"/>
          </p:cNvSpPr>
          <p:nvPr>
            <p:ph idx="1"/>
          </p:nvPr>
        </p:nvSpPr>
        <p:spPr>
          <a:xfrm>
            <a:off x="611425" y="1890876"/>
            <a:ext cx="3706085" cy="813816"/>
          </a:xfrm>
        </p:spPr>
        <p:txBody>
          <a:bodyPr>
            <a:normAutofit/>
          </a:bodyPr>
          <a:lstStyle/>
          <a:p>
            <a:r>
              <a:rPr lang="en-US" dirty="0"/>
              <a:t>Potential for continual feedback from app users to improve model</a:t>
            </a:r>
          </a:p>
        </p:txBody>
      </p:sp>
      <p:pic>
        <p:nvPicPr>
          <p:cNvPr id="1026" name="Picture 2" descr="0">
            <a:extLst>
              <a:ext uri="{FF2B5EF4-FFF2-40B4-BE49-F238E27FC236}">
                <a16:creationId xmlns:a16="http://schemas.microsoft.com/office/drawing/2014/main" id="{27D06FC4-E997-4889-936B-A2FA6E21C4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4681" y="2298219"/>
            <a:ext cx="6858000" cy="385762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E713A318-7455-40F7-B2CD-076137434BBF}"/>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1319488" y="4803553"/>
            <a:ext cx="285638" cy="302372"/>
          </a:xfrm>
          <a:prstGeom prst="rect">
            <a:avLst/>
          </a:prstGeom>
        </p:spPr>
      </p:pic>
      <p:sp>
        <p:nvSpPr>
          <p:cNvPr id="10" name="TextBox 9">
            <a:extLst>
              <a:ext uri="{FF2B5EF4-FFF2-40B4-BE49-F238E27FC236}">
                <a16:creationId xmlns:a16="http://schemas.microsoft.com/office/drawing/2014/main" id="{4E7345A7-55A4-41F9-9B52-447016D16683}"/>
              </a:ext>
            </a:extLst>
          </p:cNvPr>
          <p:cNvSpPr txBox="1"/>
          <p:nvPr/>
        </p:nvSpPr>
        <p:spPr>
          <a:xfrm>
            <a:off x="5504928" y="1966545"/>
            <a:ext cx="5527026" cy="276999"/>
          </a:xfrm>
          <a:prstGeom prst="rect">
            <a:avLst/>
          </a:prstGeom>
          <a:noFill/>
        </p:spPr>
        <p:txBody>
          <a:bodyPr wrap="none" rtlCol="0">
            <a:spAutoFit/>
          </a:bodyPr>
          <a:lstStyle/>
          <a:p>
            <a:r>
              <a:rPr lang="en-US" sz="1200" dirty="0"/>
              <a:t>We’re still learning. Please  click any incorrectly labeled spaces to help us improve.</a:t>
            </a:r>
          </a:p>
        </p:txBody>
      </p:sp>
      <p:sp>
        <p:nvSpPr>
          <p:cNvPr id="13" name="Rectangle 12">
            <a:extLst>
              <a:ext uri="{FF2B5EF4-FFF2-40B4-BE49-F238E27FC236}">
                <a16:creationId xmlns:a16="http://schemas.microsoft.com/office/drawing/2014/main" id="{303D39CA-18EF-424B-BAAE-A8CDF16860F4}"/>
              </a:ext>
            </a:extLst>
          </p:cNvPr>
          <p:cNvSpPr/>
          <p:nvPr/>
        </p:nvSpPr>
        <p:spPr>
          <a:xfrm>
            <a:off x="7707208" y="6252588"/>
            <a:ext cx="1122466" cy="403619"/>
          </a:xfrm>
          <a:prstGeom prst="rect">
            <a:avLst/>
          </a:prstGeom>
          <a:solidFill>
            <a:schemeClr val="bg1">
              <a:lumMod val="95000"/>
            </a:schemeClr>
          </a:solid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Done</a:t>
            </a:r>
          </a:p>
        </p:txBody>
      </p:sp>
    </p:spTree>
    <p:extLst>
      <p:ext uri="{BB962C8B-B14F-4D97-AF65-F5344CB8AC3E}">
        <p14:creationId xmlns:p14="http://schemas.microsoft.com/office/powerpoint/2010/main" val="73952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A799D-21BD-48BA-87D4-01CADC03D6A1}"/>
              </a:ext>
            </a:extLst>
          </p:cNvPr>
          <p:cNvSpPr>
            <a:spLocks noGrp="1"/>
          </p:cNvSpPr>
          <p:nvPr>
            <p:ph type="title"/>
          </p:nvPr>
        </p:nvSpPr>
        <p:spPr/>
        <p:txBody>
          <a:bodyPr/>
          <a:lstStyle/>
          <a:p>
            <a:r>
              <a:rPr lang="en-US" dirty="0"/>
              <a:t>Data used</a:t>
            </a:r>
          </a:p>
        </p:txBody>
      </p:sp>
      <p:pic>
        <p:nvPicPr>
          <p:cNvPr id="15" name="Content Placeholder 14">
            <a:extLst>
              <a:ext uri="{FF2B5EF4-FFF2-40B4-BE49-F238E27FC236}">
                <a16:creationId xmlns:a16="http://schemas.microsoft.com/office/drawing/2014/main" id="{FFBC6399-81E8-4C59-AD26-C5B04BABA434}"/>
              </a:ext>
            </a:extLst>
          </p:cNvPr>
          <p:cNvPicPr>
            <a:picLocks noGrp="1" noChangeAspect="1"/>
          </p:cNvPicPr>
          <p:nvPr>
            <p:ph idx="1"/>
          </p:nvPr>
        </p:nvPicPr>
        <p:blipFill>
          <a:blip r:embed="rId3"/>
          <a:stretch>
            <a:fillRect/>
          </a:stretch>
        </p:blipFill>
        <p:spPr>
          <a:xfrm>
            <a:off x="2771132" y="744359"/>
            <a:ext cx="9023225" cy="5992836"/>
          </a:xfrm>
        </p:spPr>
      </p:pic>
      <p:pic>
        <p:nvPicPr>
          <p:cNvPr id="17" name="Picture 16">
            <a:extLst>
              <a:ext uri="{FF2B5EF4-FFF2-40B4-BE49-F238E27FC236}">
                <a16:creationId xmlns:a16="http://schemas.microsoft.com/office/drawing/2014/main" id="{360470AA-2217-43C1-B78A-731FB461C7B0}"/>
              </a:ext>
            </a:extLst>
          </p:cNvPr>
          <p:cNvPicPr>
            <a:picLocks noChangeAspect="1"/>
          </p:cNvPicPr>
          <p:nvPr/>
        </p:nvPicPr>
        <p:blipFill>
          <a:blip r:embed="rId4"/>
          <a:stretch>
            <a:fillRect/>
          </a:stretch>
        </p:blipFill>
        <p:spPr>
          <a:xfrm>
            <a:off x="2740737" y="744358"/>
            <a:ext cx="9338727" cy="6113641"/>
          </a:xfrm>
          <a:prstGeom prst="rect">
            <a:avLst/>
          </a:prstGeom>
        </p:spPr>
      </p:pic>
    </p:spTree>
    <p:extLst>
      <p:ext uri="{BB962C8B-B14F-4D97-AF65-F5344CB8AC3E}">
        <p14:creationId xmlns:p14="http://schemas.microsoft.com/office/powerpoint/2010/main" val="3118773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DBEE01-6415-4B37-A108-90A2F136D478}"/>
              </a:ext>
            </a:extLst>
          </p:cNvPr>
          <p:cNvSpPr>
            <a:spLocks noGrp="1"/>
          </p:cNvSpPr>
          <p:nvPr>
            <p:ph idx="1"/>
          </p:nvPr>
        </p:nvSpPr>
        <p:spPr>
          <a:xfrm>
            <a:off x="581192" y="1890876"/>
            <a:ext cx="6857965" cy="4084474"/>
          </a:xfrm>
        </p:spPr>
        <p:txBody>
          <a:bodyPr anchor="t"/>
          <a:lstStyle/>
          <a:p>
            <a:r>
              <a:rPr lang="en-US" b="0" i="0" u="none" strike="noStrike" dirty="0">
                <a:solidFill>
                  <a:srgbClr val="222222"/>
                </a:solidFill>
                <a:effectLst/>
                <a:latin typeface="YACgEev4gKc 0"/>
              </a:rPr>
              <a:t>Mask R-CNN (Region-Convolutional Neural Network) </a:t>
            </a:r>
          </a:p>
          <a:p>
            <a:pPr lvl="1"/>
            <a:r>
              <a:rPr lang="en-US" dirty="0">
                <a:solidFill>
                  <a:srgbClr val="222222"/>
                </a:solidFill>
                <a:latin typeface="YACgEev4gKc 0"/>
              </a:rPr>
              <a:t>Youngest member of the R-CNN family</a:t>
            </a:r>
            <a:endParaRPr lang="en-US" b="0" i="0" u="none" strike="noStrike" dirty="0">
              <a:solidFill>
                <a:srgbClr val="222222"/>
              </a:solidFill>
              <a:effectLst/>
              <a:latin typeface="YACgEev4gKc 0"/>
            </a:endParaRPr>
          </a:p>
          <a:p>
            <a:pPr lvl="1"/>
            <a:r>
              <a:rPr lang="en-US" dirty="0">
                <a:solidFill>
                  <a:srgbClr val="222222"/>
                </a:solidFill>
                <a:latin typeface="YACgEev4gKc 0"/>
              </a:rPr>
              <a:t>U</a:t>
            </a:r>
            <a:r>
              <a:rPr lang="en-US" b="0" i="0" u="none" strike="noStrike" dirty="0">
                <a:solidFill>
                  <a:srgbClr val="222222"/>
                </a:solidFill>
                <a:effectLst/>
                <a:latin typeface="YACgEev4gKc 0"/>
              </a:rPr>
              <a:t>pdated version that works with TensorFlow 2 </a:t>
            </a:r>
          </a:p>
          <a:p>
            <a:pPr lvl="1"/>
            <a:r>
              <a:rPr lang="en-US" b="0" i="0" strike="noStrike" dirty="0">
                <a:solidFill>
                  <a:srgbClr val="222222"/>
                </a:solidFill>
                <a:effectLst/>
                <a:latin typeface="YACgEev4gKc 0"/>
              </a:rPr>
              <a:t>M</a:t>
            </a:r>
            <a:r>
              <a:rPr lang="en-US" b="0" i="0" dirty="0">
                <a:solidFill>
                  <a:srgbClr val="222222"/>
                </a:solidFill>
                <a:effectLst/>
                <a:latin typeface="YACgEev4gKc 0"/>
              </a:rPr>
              <a:t>atterport model weights</a:t>
            </a:r>
            <a:r>
              <a:rPr lang="en-US" b="0" i="0" strike="noStrike" dirty="0">
                <a:solidFill>
                  <a:srgbClr val="222222"/>
                </a:solidFill>
                <a:effectLst/>
                <a:latin typeface="YACgEev4gKc 0"/>
              </a:rPr>
              <a:t>, pret</a:t>
            </a:r>
            <a:r>
              <a:rPr lang="en-US" b="0" i="0" u="none" strike="noStrike" dirty="0">
                <a:solidFill>
                  <a:srgbClr val="222222"/>
                </a:solidFill>
                <a:effectLst/>
                <a:latin typeface="YACgEev4gKc 0"/>
              </a:rPr>
              <a:t>rained on the COCOs dataset.</a:t>
            </a:r>
            <a:endParaRPr lang="en-US" dirty="0">
              <a:solidFill>
                <a:srgbClr val="222222"/>
              </a:solidFill>
              <a:latin typeface="YACgEev4gKc 0"/>
            </a:endParaRPr>
          </a:p>
          <a:p>
            <a:pPr lvl="2"/>
            <a:endParaRPr lang="en-US" dirty="0"/>
          </a:p>
        </p:txBody>
      </p:sp>
      <p:pic>
        <p:nvPicPr>
          <p:cNvPr id="2050" name="Picture 2" descr="R-CNN family summary">
            <a:extLst>
              <a:ext uri="{FF2B5EF4-FFF2-40B4-BE49-F238E27FC236}">
                <a16:creationId xmlns:a16="http://schemas.microsoft.com/office/drawing/2014/main" id="{A6BA517B-DC69-45D7-810D-8F7F99B1670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1456"/>
          <a:stretch/>
        </p:blipFill>
        <p:spPr bwMode="auto">
          <a:xfrm>
            <a:off x="8691822" y="2294779"/>
            <a:ext cx="2793443" cy="386106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EA1759D-F5C0-44E5-8BC0-E69AD550EF36}"/>
              </a:ext>
            </a:extLst>
          </p:cNvPr>
          <p:cNvSpPr txBox="1"/>
          <p:nvPr/>
        </p:nvSpPr>
        <p:spPr>
          <a:xfrm>
            <a:off x="8464716" y="6124486"/>
            <a:ext cx="3221516" cy="415498"/>
          </a:xfrm>
          <a:prstGeom prst="rect">
            <a:avLst/>
          </a:prstGeom>
          <a:noFill/>
        </p:spPr>
        <p:txBody>
          <a:bodyPr wrap="square" rtlCol="0">
            <a:spAutoFit/>
          </a:bodyPr>
          <a:lstStyle/>
          <a:p>
            <a:r>
              <a:rPr lang="en-US" sz="1050" dirty="0"/>
              <a:t>Figure after Weng, Lilian, 2017. </a:t>
            </a:r>
            <a:r>
              <a:rPr lang="en-US" sz="1050" dirty="0">
                <a:hlinkClick r:id="rId4"/>
              </a:rPr>
              <a:t>Object Detection for Dummies Part 3: R-CNN Family</a:t>
            </a:r>
            <a:r>
              <a:rPr lang="en-US" sz="1050" dirty="0"/>
              <a:t>.</a:t>
            </a:r>
          </a:p>
        </p:txBody>
      </p:sp>
      <p:sp>
        <p:nvSpPr>
          <p:cNvPr id="5" name="TextBox 4">
            <a:extLst>
              <a:ext uri="{FF2B5EF4-FFF2-40B4-BE49-F238E27FC236}">
                <a16:creationId xmlns:a16="http://schemas.microsoft.com/office/drawing/2014/main" id="{FA7A1396-A8ED-4BD3-B415-EA7AA5B28369}"/>
              </a:ext>
            </a:extLst>
          </p:cNvPr>
          <p:cNvSpPr txBox="1"/>
          <p:nvPr/>
        </p:nvSpPr>
        <p:spPr>
          <a:xfrm>
            <a:off x="7365176" y="5165941"/>
            <a:ext cx="1572866" cy="400110"/>
          </a:xfrm>
          <a:prstGeom prst="rect">
            <a:avLst/>
          </a:prstGeom>
          <a:noFill/>
        </p:spPr>
        <p:txBody>
          <a:bodyPr wrap="none" rtlCol="0">
            <a:spAutoFit/>
          </a:bodyPr>
          <a:lstStyle/>
          <a:p>
            <a:r>
              <a:rPr lang="en-US" sz="2000" b="1" dirty="0"/>
              <a:t>Initial image:</a:t>
            </a:r>
          </a:p>
        </p:txBody>
      </p:sp>
      <p:sp>
        <p:nvSpPr>
          <p:cNvPr id="7" name="TextBox 6">
            <a:extLst>
              <a:ext uri="{FF2B5EF4-FFF2-40B4-BE49-F238E27FC236}">
                <a16:creationId xmlns:a16="http://schemas.microsoft.com/office/drawing/2014/main" id="{24BA74BB-3918-473D-8C9C-1EA18E10506A}"/>
              </a:ext>
            </a:extLst>
          </p:cNvPr>
          <p:cNvSpPr txBox="1"/>
          <p:nvPr/>
        </p:nvSpPr>
        <p:spPr>
          <a:xfrm>
            <a:off x="7425089" y="1706127"/>
            <a:ext cx="1049133" cy="400110"/>
          </a:xfrm>
          <a:prstGeom prst="rect">
            <a:avLst/>
          </a:prstGeom>
          <a:noFill/>
        </p:spPr>
        <p:txBody>
          <a:bodyPr wrap="none" rtlCol="0">
            <a:spAutoFit/>
          </a:bodyPr>
          <a:lstStyle/>
          <a:p>
            <a:r>
              <a:rPr lang="en-US" sz="2000" b="1" dirty="0"/>
              <a:t>Results:</a:t>
            </a:r>
          </a:p>
        </p:txBody>
      </p:sp>
      <p:sp>
        <p:nvSpPr>
          <p:cNvPr id="6" name="TextBox 5">
            <a:extLst>
              <a:ext uri="{FF2B5EF4-FFF2-40B4-BE49-F238E27FC236}">
                <a16:creationId xmlns:a16="http://schemas.microsoft.com/office/drawing/2014/main" id="{0BDF9A09-85AC-4B5E-A50E-A9E7EF80385B}"/>
              </a:ext>
            </a:extLst>
          </p:cNvPr>
          <p:cNvSpPr txBox="1"/>
          <p:nvPr/>
        </p:nvSpPr>
        <p:spPr>
          <a:xfrm>
            <a:off x="8464715" y="1774669"/>
            <a:ext cx="1072821" cy="276999"/>
          </a:xfrm>
          <a:prstGeom prst="rect">
            <a:avLst/>
          </a:prstGeom>
          <a:noFill/>
        </p:spPr>
        <p:txBody>
          <a:bodyPr wrap="square" rtlCol="0">
            <a:spAutoFit/>
          </a:bodyPr>
          <a:lstStyle/>
          <a:p>
            <a:r>
              <a:rPr lang="en-US" sz="1200" dirty="0"/>
              <a:t>Bounding box</a:t>
            </a:r>
          </a:p>
        </p:txBody>
      </p:sp>
      <p:sp>
        <p:nvSpPr>
          <p:cNvPr id="9" name="TextBox 8">
            <a:extLst>
              <a:ext uri="{FF2B5EF4-FFF2-40B4-BE49-F238E27FC236}">
                <a16:creationId xmlns:a16="http://schemas.microsoft.com/office/drawing/2014/main" id="{DA4F2F3C-3AFD-4F2B-A897-15D12A8013DE}"/>
              </a:ext>
            </a:extLst>
          </p:cNvPr>
          <p:cNvSpPr txBox="1"/>
          <p:nvPr/>
        </p:nvSpPr>
        <p:spPr>
          <a:xfrm>
            <a:off x="9556851" y="1774669"/>
            <a:ext cx="1072822" cy="276999"/>
          </a:xfrm>
          <a:prstGeom prst="rect">
            <a:avLst/>
          </a:prstGeom>
          <a:noFill/>
        </p:spPr>
        <p:txBody>
          <a:bodyPr wrap="square" rtlCol="0">
            <a:spAutoFit/>
          </a:bodyPr>
          <a:lstStyle/>
          <a:p>
            <a:r>
              <a:rPr lang="en-US" sz="1200" dirty="0"/>
              <a:t>Classification</a:t>
            </a:r>
          </a:p>
        </p:txBody>
      </p:sp>
      <p:sp>
        <p:nvSpPr>
          <p:cNvPr id="10" name="TextBox 9">
            <a:extLst>
              <a:ext uri="{FF2B5EF4-FFF2-40B4-BE49-F238E27FC236}">
                <a16:creationId xmlns:a16="http://schemas.microsoft.com/office/drawing/2014/main" id="{4DCA2852-8F0C-48B4-9ECC-3E6D746B0B71}"/>
              </a:ext>
            </a:extLst>
          </p:cNvPr>
          <p:cNvSpPr txBox="1"/>
          <p:nvPr/>
        </p:nvSpPr>
        <p:spPr>
          <a:xfrm>
            <a:off x="10831876" y="1774669"/>
            <a:ext cx="1072822" cy="276999"/>
          </a:xfrm>
          <a:prstGeom prst="rect">
            <a:avLst/>
          </a:prstGeom>
          <a:noFill/>
        </p:spPr>
        <p:txBody>
          <a:bodyPr wrap="square" rtlCol="0">
            <a:spAutoFit/>
          </a:bodyPr>
          <a:lstStyle/>
          <a:p>
            <a:r>
              <a:rPr lang="en-US" sz="1200" dirty="0"/>
              <a:t>Image mask</a:t>
            </a:r>
          </a:p>
        </p:txBody>
      </p:sp>
      <p:cxnSp>
        <p:nvCxnSpPr>
          <p:cNvPr id="11" name="Straight Arrow Connector 10">
            <a:extLst>
              <a:ext uri="{FF2B5EF4-FFF2-40B4-BE49-F238E27FC236}">
                <a16:creationId xmlns:a16="http://schemas.microsoft.com/office/drawing/2014/main" id="{A6EF515C-99A2-4161-A3FF-320B5CC99C81}"/>
              </a:ext>
            </a:extLst>
          </p:cNvPr>
          <p:cNvCxnSpPr>
            <a:cxnSpLocks/>
          </p:cNvCxnSpPr>
          <p:nvPr/>
        </p:nvCxnSpPr>
        <p:spPr>
          <a:xfrm flipH="1" flipV="1">
            <a:off x="9001126" y="2004533"/>
            <a:ext cx="95078" cy="301299"/>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4CA1C1B3-9300-4F2F-9D56-F7F3F3E1E138}"/>
              </a:ext>
            </a:extLst>
          </p:cNvPr>
          <p:cNvCxnSpPr>
            <a:cxnSpLocks/>
          </p:cNvCxnSpPr>
          <p:nvPr/>
        </p:nvCxnSpPr>
        <p:spPr>
          <a:xfrm flipV="1">
            <a:off x="10070599" y="2087030"/>
            <a:ext cx="0" cy="233458"/>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E3AF816-6C65-4A31-9359-B6E0C686923B}"/>
              </a:ext>
            </a:extLst>
          </p:cNvPr>
          <p:cNvCxnSpPr>
            <a:cxnSpLocks/>
          </p:cNvCxnSpPr>
          <p:nvPr/>
        </p:nvCxnSpPr>
        <p:spPr>
          <a:xfrm flipV="1">
            <a:off x="11044995" y="2012553"/>
            <a:ext cx="205681" cy="293279"/>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2EC9E318-DD54-4D67-8705-2AB30DBAA7B5}"/>
              </a:ext>
            </a:extLst>
          </p:cNvPr>
          <p:cNvPicPr>
            <a:picLocks noChangeAspect="1"/>
          </p:cNvPicPr>
          <p:nvPr/>
        </p:nvPicPr>
        <p:blipFill>
          <a:blip r:embed="rId5"/>
          <a:stretch>
            <a:fillRect/>
          </a:stretch>
        </p:blipFill>
        <p:spPr>
          <a:xfrm>
            <a:off x="581192" y="3349399"/>
            <a:ext cx="6027085" cy="3508601"/>
          </a:xfrm>
          <a:prstGeom prst="rect">
            <a:avLst/>
          </a:prstGeom>
        </p:spPr>
      </p:pic>
      <p:sp>
        <p:nvSpPr>
          <p:cNvPr id="25" name="Title 1">
            <a:extLst>
              <a:ext uri="{FF2B5EF4-FFF2-40B4-BE49-F238E27FC236}">
                <a16:creationId xmlns:a16="http://schemas.microsoft.com/office/drawing/2014/main" id="{2476A70C-25E1-4E68-9B12-F2E007F459CF}"/>
              </a:ext>
            </a:extLst>
          </p:cNvPr>
          <p:cNvSpPr txBox="1">
            <a:spLocks/>
          </p:cNvSpPr>
          <p:nvPr/>
        </p:nvSpPr>
        <p:spPr>
          <a:xfrm>
            <a:off x="571668" y="739183"/>
            <a:ext cx="11029616" cy="988332"/>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Mask R-CNN overview</a:t>
            </a:r>
          </a:p>
        </p:txBody>
      </p:sp>
      <p:sp>
        <p:nvSpPr>
          <p:cNvPr id="8" name="TextBox 7">
            <a:extLst>
              <a:ext uri="{FF2B5EF4-FFF2-40B4-BE49-F238E27FC236}">
                <a16:creationId xmlns:a16="http://schemas.microsoft.com/office/drawing/2014/main" id="{0517CC19-32E4-4AB5-99CE-74DA888561E2}"/>
              </a:ext>
            </a:extLst>
          </p:cNvPr>
          <p:cNvSpPr txBox="1"/>
          <p:nvPr/>
        </p:nvSpPr>
        <p:spPr>
          <a:xfrm>
            <a:off x="10669005" y="1445365"/>
            <a:ext cx="1407588" cy="415498"/>
          </a:xfrm>
          <a:prstGeom prst="rect">
            <a:avLst/>
          </a:prstGeom>
          <a:noFill/>
        </p:spPr>
        <p:txBody>
          <a:bodyPr wrap="square" rtlCol="0">
            <a:spAutoFit/>
          </a:bodyPr>
          <a:lstStyle/>
          <a:p>
            <a:pPr algn="ctr"/>
            <a:r>
              <a:rPr lang="en-US" sz="1050" dirty="0"/>
              <a:t>(not currently used in this app)</a:t>
            </a:r>
          </a:p>
        </p:txBody>
      </p:sp>
    </p:spTree>
    <p:extLst>
      <p:ext uri="{BB962C8B-B14F-4D97-AF65-F5344CB8AC3E}">
        <p14:creationId xmlns:p14="http://schemas.microsoft.com/office/powerpoint/2010/main" val="42271230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51E9B-3655-4D73-9B1B-5FCF3915E5E6}"/>
              </a:ext>
            </a:extLst>
          </p:cNvPr>
          <p:cNvSpPr>
            <a:spLocks noGrp="1"/>
          </p:cNvSpPr>
          <p:nvPr>
            <p:ph type="title"/>
          </p:nvPr>
        </p:nvSpPr>
        <p:spPr>
          <a:xfrm>
            <a:off x="571668" y="739183"/>
            <a:ext cx="11029616" cy="988332"/>
          </a:xfrm>
        </p:spPr>
        <p:txBody>
          <a:bodyPr/>
          <a:lstStyle/>
          <a:p>
            <a:r>
              <a:rPr lang="en-US" dirty="0"/>
              <a:t>Method</a:t>
            </a:r>
          </a:p>
        </p:txBody>
      </p:sp>
      <p:sp>
        <p:nvSpPr>
          <p:cNvPr id="3" name="Content Placeholder 2">
            <a:extLst>
              <a:ext uri="{FF2B5EF4-FFF2-40B4-BE49-F238E27FC236}">
                <a16:creationId xmlns:a16="http://schemas.microsoft.com/office/drawing/2014/main" id="{69AEB828-C6B2-41B8-8A6A-8646FA1F8489}"/>
              </a:ext>
            </a:extLst>
          </p:cNvPr>
          <p:cNvSpPr>
            <a:spLocks noGrp="1"/>
          </p:cNvSpPr>
          <p:nvPr>
            <p:ph sz="half" idx="1"/>
          </p:nvPr>
        </p:nvSpPr>
        <p:spPr>
          <a:xfrm>
            <a:off x="581193" y="2228003"/>
            <a:ext cx="5095707" cy="3633047"/>
          </a:xfrm>
        </p:spPr>
        <p:txBody>
          <a:bodyPr anchor="t"/>
          <a:lstStyle/>
          <a:p>
            <a:pPr marL="0" indent="0">
              <a:buNone/>
            </a:pPr>
            <a:r>
              <a:rPr lang="en-US" b="0" i="0" u="none" strike="noStrike" dirty="0">
                <a:solidFill>
                  <a:srgbClr val="222222"/>
                </a:solidFill>
                <a:effectLst/>
                <a:latin typeface="YACgEcnJpjs 0"/>
              </a:rPr>
              <a:t>Step 1: Identify parking spots</a:t>
            </a:r>
            <a:endParaRPr lang="en-US" dirty="0">
              <a:solidFill>
                <a:srgbClr val="222222"/>
              </a:solidFill>
              <a:effectLst/>
              <a:latin typeface="YACgEcnJpjs 0"/>
            </a:endParaRPr>
          </a:p>
          <a:p>
            <a:pPr lvl="1">
              <a:buFont typeface="Wingdings" panose="05000000000000000000" pitchFamily="2" charset="2"/>
              <a:buChar char="§"/>
            </a:pPr>
            <a:r>
              <a:rPr lang="en-US" dirty="0">
                <a:solidFill>
                  <a:srgbClr val="222222"/>
                </a:solidFill>
              </a:rPr>
              <a:t>Intuition: If I see a car that doesn’t move between frame A and B, it must be a parked car! Save it’s location as a ‘parking spot’.</a:t>
            </a:r>
          </a:p>
          <a:p>
            <a:pPr lvl="1">
              <a:buFont typeface="Wingdings" panose="05000000000000000000" pitchFamily="2" charset="2"/>
              <a:buChar char="§"/>
            </a:pPr>
            <a:r>
              <a:rPr lang="en-US" dirty="0">
                <a:solidFill>
                  <a:srgbClr val="222222"/>
                </a:solidFill>
              </a:rPr>
              <a:t>Frame A: Detect all the cars in the image. Save their bounding boxes for later.</a:t>
            </a:r>
          </a:p>
        </p:txBody>
      </p:sp>
      <p:pic>
        <p:nvPicPr>
          <p:cNvPr id="10" name="Content Placeholder 9">
            <a:extLst>
              <a:ext uri="{FF2B5EF4-FFF2-40B4-BE49-F238E27FC236}">
                <a16:creationId xmlns:a16="http://schemas.microsoft.com/office/drawing/2014/main" id="{2D85579F-EB1F-4880-A8F0-ACF3DB603995}"/>
              </a:ext>
            </a:extLst>
          </p:cNvPr>
          <p:cNvPicPr>
            <a:picLocks noGrp="1" noChangeAspect="1"/>
          </p:cNvPicPr>
          <p:nvPr>
            <p:ph sz="half" idx="2"/>
          </p:nvPr>
        </p:nvPicPr>
        <p:blipFill>
          <a:blip r:embed="rId2"/>
          <a:stretch>
            <a:fillRect/>
          </a:stretch>
        </p:blipFill>
        <p:spPr>
          <a:xfrm>
            <a:off x="5785107" y="2228004"/>
            <a:ext cx="5825868" cy="3277050"/>
          </a:xfrm>
        </p:spPr>
      </p:pic>
      <p:sp>
        <p:nvSpPr>
          <p:cNvPr id="4" name="TextBox 3">
            <a:extLst>
              <a:ext uri="{FF2B5EF4-FFF2-40B4-BE49-F238E27FC236}">
                <a16:creationId xmlns:a16="http://schemas.microsoft.com/office/drawing/2014/main" id="{6840F5DD-6DBC-41AD-811D-739679092A7A}"/>
              </a:ext>
            </a:extLst>
          </p:cNvPr>
          <p:cNvSpPr txBox="1"/>
          <p:nvPr/>
        </p:nvSpPr>
        <p:spPr>
          <a:xfrm>
            <a:off x="5785106" y="1793093"/>
            <a:ext cx="4417131" cy="369332"/>
          </a:xfrm>
          <a:prstGeom prst="rect">
            <a:avLst/>
          </a:prstGeom>
          <a:noFill/>
        </p:spPr>
        <p:txBody>
          <a:bodyPr wrap="square" rtlCol="0">
            <a:spAutoFit/>
          </a:bodyPr>
          <a:lstStyle/>
          <a:p>
            <a:r>
              <a:rPr lang="en-US" dirty="0"/>
              <a:t>Frame A – Capture all car bounding boxes</a:t>
            </a:r>
          </a:p>
        </p:txBody>
      </p:sp>
    </p:spTree>
    <p:extLst>
      <p:ext uri="{BB962C8B-B14F-4D97-AF65-F5344CB8AC3E}">
        <p14:creationId xmlns:p14="http://schemas.microsoft.com/office/powerpoint/2010/main" val="856950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C7CB1-CFBC-413A-842C-92C2C94DFFD7}"/>
              </a:ext>
            </a:extLst>
          </p:cNvPr>
          <p:cNvSpPr>
            <a:spLocks noGrp="1"/>
          </p:cNvSpPr>
          <p:nvPr>
            <p:ph type="title"/>
          </p:nvPr>
        </p:nvSpPr>
        <p:spPr/>
        <p:txBody>
          <a:bodyPr/>
          <a:lstStyle/>
          <a:p>
            <a:r>
              <a:rPr lang="en-US" dirty="0"/>
              <a:t>Method</a:t>
            </a:r>
          </a:p>
        </p:txBody>
      </p:sp>
      <p:sp>
        <p:nvSpPr>
          <p:cNvPr id="3" name="Content Placeholder 2">
            <a:extLst>
              <a:ext uri="{FF2B5EF4-FFF2-40B4-BE49-F238E27FC236}">
                <a16:creationId xmlns:a16="http://schemas.microsoft.com/office/drawing/2014/main" id="{F198A2A6-C7E4-4D74-8354-5046E7FB5802}"/>
              </a:ext>
            </a:extLst>
          </p:cNvPr>
          <p:cNvSpPr>
            <a:spLocks noGrp="1"/>
          </p:cNvSpPr>
          <p:nvPr>
            <p:ph sz="half" idx="1"/>
          </p:nvPr>
        </p:nvSpPr>
        <p:spPr>
          <a:xfrm>
            <a:off x="581194" y="2228003"/>
            <a:ext cx="5054866" cy="3633047"/>
          </a:xfrm>
        </p:spPr>
        <p:txBody>
          <a:bodyPr anchor="t"/>
          <a:lstStyle/>
          <a:p>
            <a:pPr marL="0" indent="0">
              <a:buNone/>
            </a:pPr>
            <a:r>
              <a:rPr lang="en-US" b="0" i="0" u="none" strike="noStrike" dirty="0">
                <a:solidFill>
                  <a:srgbClr val="222222"/>
                </a:solidFill>
                <a:effectLst/>
                <a:latin typeface="YACgEcnJpjs 0"/>
              </a:rPr>
              <a:t>Step 1: Identify parking spots</a:t>
            </a:r>
          </a:p>
          <a:p>
            <a:pPr lvl="1"/>
            <a:r>
              <a:rPr lang="en-US" dirty="0">
                <a:solidFill>
                  <a:srgbClr val="222222"/>
                </a:solidFill>
              </a:rPr>
              <a:t>Frame B: Detect all cars in the new image.</a:t>
            </a:r>
          </a:p>
          <a:p>
            <a:pPr lvl="1"/>
            <a:r>
              <a:rPr lang="en-US" dirty="0">
                <a:solidFill>
                  <a:srgbClr val="222222"/>
                </a:solidFill>
              </a:rPr>
              <a:t>Check all the boundary boxes from frame A – do they have a car in them in frame B? If they do, consider it a parking space.</a:t>
            </a:r>
          </a:p>
          <a:p>
            <a:pPr lvl="1"/>
            <a:r>
              <a:rPr lang="en-US" dirty="0">
                <a:solidFill>
                  <a:srgbClr val="222222"/>
                </a:solidFill>
              </a:rPr>
              <a:t>If they don’t, throw that box away, it was just a passing car.</a:t>
            </a:r>
          </a:p>
          <a:p>
            <a:pPr marL="0" indent="0">
              <a:buNone/>
            </a:pPr>
            <a:r>
              <a:rPr lang="en-US" dirty="0">
                <a:solidFill>
                  <a:srgbClr val="222222"/>
                </a:solidFill>
              </a:rPr>
              <a:t>Errors:</a:t>
            </a:r>
          </a:p>
          <a:p>
            <a:pPr lvl="1"/>
            <a:r>
              <a:rPr lang="en-US" dirty="0">
                <a:solidFill>
                  <a:srgbClr val="222222"/>
                </a:solidFill>
              </a:rPr>
              <a:t>Misclassification (that’s not a car!)</a:t>
            </a:r>
          </a:p>
          <a:p>
            <a:pPr lvl="1"/>
            <a:r>
              <a:rPr lang="en-US" dirty="0">
                <a:solidFill>
                  <a:srgbClr val="222222"/>
                </a:solidFill>
              </a:rPr>
              <a:t>Parking spot in the road – if a car happened to be in the same spot on both frames, this simple check will think that was a parking spot.</a:t>
            </a:r>
          </a:p>
          <a:p>
            <a:pPr marL="324000" lvl="1" indent="0">
              <a:buNone/>
            </a:pPr>
            <a:endParaRPr lang="en-US" dirty="0"/>
          </a:p>
          <a:p>
            <a:endParaRPr lang="en-US" dirty="0"/>
          </a:p>
        </p:txBody>
      </p:sp>
      <p:pic>
        <p:nvPicPr>
          <p:cNvPr id="6" name="Content Placeholder 5">
            <a:extLst>
              <a:ext uri="{FF2B5EF4-FFF2-40B4-BE49-F238E27FC236}">
                <a16:creationId xmlns:a16="http://schemas.microsoft.com/office/drawing/2014/main" id="{3DEF7D45-70B7-43DB-8CEB-890EE0ACD13C}"/>
              </a:ext>
            </a:extLst>
          </p:cNvPr>
          <p:cNvPicPr>
            <a:picLocks noGrp="1" noChangeAspect="1"/>
          </p:cNvPicPr>
          <p:nvPr>
            <p:ph sz="half" idx="2"/>
          </p:nvPr>
        </p:nvPicPr>
        <p:blipFill>
          <a:blip r:embed="rId3"/>
          <a:stretch>
            <a:fillRect/>
          </a:stretch>
        </p:blipFill>
        <p:spPr>
          <a:xfrm>
            <a:off x="5785107" y="2228004"/>
            <a:ext cx="5825868" cy="3277050"/>
          </a:xfrm>
        </p:spPr>
      </p:pic>
      <p:sp>
        <p:nvSpPr>
          <p:cNvPr id="7" name="TextBox 6">
            <a:extLst>
              <a:ext uri="{FF2B5EF4-FFF2-40B4-BE49-F238E27FC236}">
                <a16:creationId xmlns:a16="http://schemas.microsoft.com/office/drawing/2014/main" id="{9CADB5B8-35F8-4284-A7EC-8EEA0AA0B594}"/>
              </a:ext>
            </a:extLst>
          </p:cNvPr>
          <p:cNvSpPr txBox="1"/>
          <p:nvPr/>
        </p:nvSpPr>
        <p:spPr>
          <a:xfrm>
            <a:off x="7510570" y="3866529"/>
            <a:ext cx="1803442" cy="369332"/>
          </a:xfrm>
          <a:prstGeom prst="rect">
            <a:avLst/>
          </a:prstGeom>
          <a:noFill/>
        </p:spPr>
        <p:txBody>
          <a:bodyPr wrap="none" rtlCol="0">
            <a:spAutoFit/>
          </a:bodyPr>
          <a:lstStyle/>
          <a:p>
            <a:r>
              <a:rPr lang="en-US" dirty="0">
                <a:solidFill>
                  <a:schemeClr val="bg1"/>
                </a:solidFill>
              </a:rPr>
              <a:t>Misclassification</a:t>
            </a:r>
          </a:p>
        </p:txBody>
      </p:sp>
      <p:sp>
        <p:nvSpPr>
          <p:cNvPr id="8" name="TextBox 7">
            <a:extLst>
              <a:ext uri="{FF2B5EF4-FFF2-40B4-BE49-F238E27FC236}">
                <a16:creationId xmlns:a16="http://schemas.microsoft.com/office/drawing/2014/main" id="{2127878A-B0F6-4DB5-ACF9-B6894AA6650D}"/>
              </a:ext>
            </a:extLst>
          </p:cNvPr>
          <p:cNvSpPr txBox="1"/>
          <p:nvPr/>
        </p:nvSpPr>
        <p:spPr>
          <a:xfrm>
            <a:off x="10122388" y="4493680"/>
            <a:ext cx="1564787" cy="646331"/>
          </a:xfrm>
          <a:prstGeom prst="rect">
            <a:avLst/>
          </a:prstGeom>
          <a:noFill/>
        </p:spPr>
        <p:txBody>
          <a:bodyPr wrap="none" rtlCol="0">
            <a:spAutoFit/>
          </a:bodyPr>
          <a:lstStyle/>
          <a:p>
            <a:r>
              <a:rPr lang="en-US" dirty="0">
                <a:solidFill>
                  <a:schemeClr val="bg1"/>
                </a:solidFill>
              </a:rPr>
              <a:t>Different cars,</a:t>
            </a:r>
          </a:p>
          <a:p>
            <a:r>
              <a:rPr lang="en-US" dirty="0">
                <a:solidFill>
                  <a:schemeClr val="bg1"/>
                </a:solidFill>
              </a:rPr>
              <a:t> same spot</a:t>
            </a:r>
          </a:p>
        </p:txBody>
      </p:sp>
      <p:sp>
        <p:nvSpPr>
          <p:cNvPr id="9" name="TextBox 8">
            <a:extLst>
              <a:ext uri="{FF2B5EF4-FFF2-40B4-BE49-F238E27FC236}">
                <a16:creationId xmlns:a16="http://schemas.microsoft.com/office/drawing/2014/main" id="{A89C43C5-C517-499E-AE22-CB2EA1C9AB89}"/>
              </a:ext>
            </a:extLst>
          </p:cNvPr>
          <p:cNvSpPr txBox="1"/>
          <p:nvPr/>
        </p:nvSpPr>
        <p:spPr>
          <a:xfrm>
            <a:off x="5785107" y="5572125"/>
            <a:ext cx="5902068" cy="584775"/>
          </a:xfrm>
          <a:prstGeom prst="rect">
            <a:avLst/>
          </a:prstGeom>
          <a:noFill/>
        </p:spPr>
        <p:txBody>
          <a:bodyPr wrap="square" rtlCol="0">
            <a:spAutoFit/>
          </a:bodyPr>
          <a:lstStyle/>
          <a:p>
            <a:r>
              <a:rPr lang="en-US" sz="1600" dirty="0"/>
              <a:t>Red box: identified parking spot</a:t>
            </a:r>
          </a:p>
          <a:p>
            <a:r>
              <a:rPr lang="en-US" sz="1600" dirty="0"/>
              <a:t>Green box: not a spot (car location on frame A but not frame B)</a:t>
            </a:r>
          </a:p>
        </p:txBody>
      </p:sp>
      <p:sp>
        <p:nvSpPr>
          <p:cNvPr id="10" name="TextBox 9">
            <a:extLst>
              <a:ext uri="{FF2B5EF4-FFF2-40B4-BE49-F238E27FC236}">
                <a16:creationId xmlns:a16="http://schemas.microsoft.com/office/drawing/2014/main" id="{FDC7B8E4-AF35-4E3B-9AE2-167519DE8EAB}"/>
              </a:ext>
            </a:extLst>
          </p:cNvPr>
          <p:cNvSpPr txBox="1"/>
          <p:nvPr/>
        </p:nvSpPr>
        <p:spPr>
          <a:xfrm>
            <a:off x="5785106" y="1793093"/>
            <a:ext cx="5054866" cy="369332"/>
          </a:xfrm>
          <a:prstGeom prst="rect">
            <a:avLst/>
          </a:prstGeom>
          <a:noFill/>
        </p:spPr>
        <p:txBody>
          <a:bodyPr wrap="square" rtlCol="0">
            <a:spAutoFit/>
          </a:bodyPr>
          <a:lstStyle/>
          <a:p>
            <a:r>
              <a:rPr lang="en-US" dirty="0"/>
              <a:t>Frame B – Keep only boxes that are still occupied</a:t>
            </a:r>
          </a:p>
        </p:txBody>
      </p:sp>
    </p:spTree>
    <p:extLst>
      <p:ext uri="{BB962C8B-B14F-4D97-AF65-F5344CB8AC3E}">
        <p14:creationId xmlns:p14="http://schemas.microsoft.com/office/powerpoint/2010/main" val="2824017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704E2-E9C2-4331-9C33-FC1175E29226}"/>
              </a:ext>
            </a:extLst>
          </p:cNvPr>
          <p:cNvSpPr>
            <a:spLocks noGrp="1"/>
          </p:cNvSpPr>
          <p:nvPr>
            <p:ph type="title"/>
          </p:nvPr>
        </p:nvSpPr>
        <p:spPr/>
        <p:txBody>
          <a:bodyPr/>
          <a:lstStyle/>
          <a:p>
            <a:r>
              <a:rPr lang="en-US" dirty="0"/>
              <a:t>Method</a:t>
            </a:r>
          </a:p>
        </p:txBody>
      </p:sp>
      <p:sp>
        <p:nvSpPr>
          <p:cNvPr id="3" name="Content Placeholder 2">
            <a:extLst>
              <a:ext uri="{FF2B5EF4-FFF2-40B4-BE49-F238E27FC236}">
                <a16:creationId xmlns:a16="http://schemas.microsoft.com/office/drawing/2014/main" id="{4B34E941-FEEC-4159-A914-4409DCF1E958}"/>
              </a:ext>
            </a:extLst>
          </p:cNvPr>
          <p:cNvSpPr>
            <a:spLocks noGrp="1"/>
          </p:cNvSpPr>
          <p:nvPr>
            <p:ph sz="half" idx="1"/>
          </p:nvPr>
        </p:nvSpPr>
        <p:spPr>
          <a:xfrm>
            <a:off x="581194" y="2228003"/>
            <a:ext cx="5105232" cy="3633047"/>
          </a:xfrm>
        </p:spPr>
        <p:txBody>
          <a:bodyPr anchor="t"/>
          <a:lstStyle/>
          <a:p>
            <a:pPr marL="0" indent="0">
              <a:buNone/>
            </a:pPr>
            <a:r>
              <a:rPr lang="en-US" b="0" i="0" u="none" strike="noStrike" dirty="0">
                <a:solidFill>
                  <a:srgbClr val="222222"/>
                </a:solidFill>
                <a:effectLst/>
              </a:rPr>
              <a:t>Step 2: Determine if spots are full</a:t>
            </a:r>
          </a:p>
          <a:p>
            <a:pPr lvl="1"/>
            <a:r>
              <a:rPr lang="en-US" dirty="0">
                <a:solidFill>
                  <a:srgbClr val="222222"/>
                </a:solidFill>
              </a:rPr>
              <a:t>B</a:t>
            </a:r>
            <a:r>
              <a:rPr lang="en-US" b="0" i="0" u="none" strike="noStrike" dirty="0">
                <a:solidFill>
                  <a:srgbClr val="222222"/>
                </a:solidFill>
                <a:effectLst/>
              </a:rPr>
              <a:t>ased on </a:t>
            </a:r>
            <a:r>
              <a:rPr lang="en-US" b="0" i="0" u="none" strike="noStrike" dirty="0" err="1">
                <a:solidFill>
                  <a:srgbClr val="222222"/>
                </a:solidFill>
                <a:effectLst/>
              </a:rPr>
              <a:t>IoU</a:t>
            </a:r>
            <a:r>
              <a:rPr lang="en-US" b="0" i="0" u="none" strike="noStrike" dirty="0">
                <a:solidFill>
                  <a:srgbClr val="222222"/>
                </a:solidFill>
                <a:effectLst/>
              </a:rPr>
              <a:t> overlap between saved parking spot box and cars detected in frame.</a:t>
            </a:r>
          </a:p>
          <a:p>
            <a:pPr lvl="1"/>
            <a:r>
              <a:rPr lang="en-US" dirty="0">
                <a:solidFill>
                  <a:srgbClr val="222222"/>
                </a:solidFill>
              </a:rPr>
              <a:t>Repeat on every frame, comparing with boxes found </a:t>
            </a:r>
            <a:r>
              <a:rPr lang="en-US">
                <a:solidFill>
                  <a:srgbClr val="222222"/>
                </a:solidFill>
              </a:rPr>
              <a:t>in step 1.</a:t>
            </a:r>
            <a:endParaRPr lang="en-US" dirty="0">
              <a:solidFill>
                <a:srgbClr val="222222"/>
              </a:solidFill>
              <a:effectLst/>
            </a:endParaRPr>
          </a:p>
          <a:p>
            <a:endParaRPr lang="en-US" dirty="0"/>
          </a:p>
        </p:txBody>
      </p:sp>
      <p:pic>
        <p:nvPicPr>
          <p:cNvPr id="6" name="Content Placeholder 5">
            <a:extLst>
              <a:ext uri="{FF2B5EF4-FFF2-40B4-BE49-F238E27FC236}">
                <a16:creationId xmlns:a16="http://schemas.microsoft.com/office/drawing/2014/main" id="{B11EFC10-F45C-4185-8FCA-E5EF4BAE9D80}"/>
              </a:ext>
            </a:extLst>
          </p:cNvPr>
          <p:cNvPicPr>
            <a:picLocks noGrp="1" noChangeAspect="1"/>
          </p:cNvPicPr>
          <p:nvPr>
            <p:ph sz="half" idx="2"/>
          </p:nvPr>
        </p:nvPicPr>
        <p:blipFill>
          <a:blip r:embed="rId2"/>
          <a:stretch>
            <a:fillRect/>
          </a:stretch>
        </p:blipFill>
        <p:spPr>
          <a:xfrm>
            <a:off x="5775960" y="2222859"/>
            <a:ext cx="5835015" cy="3282195"/>
          </a:xfrm>
        </p:spPr>
      </p:pic>
      <p:sp>
        <p:nvSpPr>
          <p:cNvPr id="7" name="TextBox 6">
            <a:extLst>
              <a:ext uri="{FF2B5EF4-FFF2-40B4-BE49-F238E27FC236}">
                <a16:creationId xmlns:a16="http://schemas.microsoft.com/office/drawing/2014/main" id="{5865061D-0B89-42B1-A71E-8FB27C7DE05B}"/>
              </a:ext>
            </a:extLst>
          </p:cNvPr>
          <p:cNvSpPr txBox="1"/>
          <p:nvPr/>
        </p:nvSpPr>
        <p:spPr>
          <a:xfrm>
            <a:off x="5785107" y="5572125"/>
            <a:ext cx="5902068" cy="584775"/>
          </a:xfrm>
          <a:prstGeom prst="rect">
            <a:avLst/>
          </a:prstGeom>
          <a:noFill/>
        </p:spPr>
        <p:txBody>
          <a:bodyPr wrap="square" rtlCol="0">
            <a:spAutoFit/>
          </a:bodyPr>
          <a:lstStyle/>
          <a:p>
            <a:r>
              <a:rPr lang="en-US" sz="1600" dirty="0"/>
              <a:t>Red box: Filled spot</a:t>
            </a:r>
          </a:p>
          <a:p>
            <a:r>
              <a:rPr lang="en-US" sz="1600" dirty="0"/>
              <a:t>Green box: Vacant spot</a:t>
            </a:r>
          </a:p>
        </p:txBody>
      </p:sp>
    </p:spTree>
    <p:extLst>
      <p:ext uri="{BB962C8B-B14F-4D97-AF65-F5344CB8AC3E}">
        <p14:creationId xmlns:p14="http://schemas.microsoft.com/office/powerpoint/2010/main" val="1356948485"/>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{AAB586C7-4D28-43B2-921E-6FA671629911}tf33552983_win32</Template>
  <TotalTime>1113</TotalTime>
  <Words>1102</Words>
  <Application>Microsoft Office PowerPoint</Application>
  <PresentationFormat>Widescreen</PresentationFormat>
  <Paragraphs>121</Paragraphs>
  <Slides>16</Slides>
  <Notes>6</Notes>
  <HiddenSlides>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Calibri</vt:lpstr>
      <vt:lpstr>Franklin Gothic Book</vt:lpstr>
      <vt:lpstr>Franklin Gothic Demi</vt:lpstr>
      <vt:lpstr>Wingdings</vt:lpstr>
      <vt:lpstr>Wingdings 2</vt:lpstr>
      <vt:lpstr>YACgEcnJpjs 0</vt:lpstr>
      <vt:lpstr>YACgEev4gKc 0</vt:lpstr>
      <vt:lpstr>DividendVTI</vt:lpstr>
      <vt:lpstr>Spot or Not?</vt:lpstr>
      <vt:lpstr>Problem</vt:lpstr>
      <vt:lpstr>Use Cases</vt:lpstr>
      <vt:lpstr>Continual learning Potential</vt:lpstr>
      <vt:lpstr>Data used</vt:lpstr>
      <vt:lpstr>PowerPoint Presentation</vt:lpstr>
      <vt:lpstr>Method</vt:lpstr>
      <vt:lpstr>Method</vt:lpstr>
      <vt:lpstr>Method</vt:lpstr>
      <vt:lpstr>Streamlit app Demo</vt:lpstr>
      <vt:lpstr>Preprocessed data</vt:lpstr>
      <vt:lpstr>Live data</vt:lpstr>
      <vt:lpstr>Results</vt:lpstr>
      <vt:lpstr>Future Work</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Spot or Not?</dc:title>
  <dc:creator>jeffrey jex</dc:creator>
  <cp:lastModifiedBy>jeffrey jex</cp:lastModifiedBy>
  <cp:revision>27</cp:revision>
  <dcterms:created xsi:type="dcterms:W3CDTF">2021-06-11T14:17:37Z</dcterms:created>
  <dcterms:modified xsi:type="dcterms:W3CDTF">2021-06-15T04:14:44Z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